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324" r:id="rId2"/>
    <p:sldId id="326" r:id="rId3"/>
    <p:sldId id="327" r:id="rId4"/>
    <p:sldId id="2147375692" r:id="rId5"/>
    <p:sldId id="2147375693" r:id="rId6"/>
    <p:sldId id="2147375699" r:id="rId7"/>
    <p:sldId id="2147375700" r:id="rId8"/>
    <p:sldId id="2147375701" r:id="rId9"/>
    <p:sldId id="2147375704" r:id="rId10"/>
    <p:sldId id="318" r:id="rId11"/>
    <p:sldId id="2147375706" r:id="rId12"/>
    <p:sldId id="2147375705" r:id="rId13"/>
    <p:sldId id="2147375708" r:id="rId14"/>
    <p:sldId id="319" r:id="rId15"/>
    <p:sldId id="320" r:id="rId16"/>
    <p:sldId id="2147375707" r:id="rId17"/>
    <p:sldId id="328" r:id="rId18"/>
    <p:sldId id="2147375702" r:id="rId19"/>
    <p:sldId id="2147375703" r:id="rId20"/>
    <p:sldId id="321" r:id="rId21"/>
    <p:sldId id="2147375713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98CDB"/>
    <a:srgbClr val="EFFBF2"/>
    <a:srgbClr val="467CA9"/>
    <a:srgbClr val="50627B"/>
    <a:srgbClr val="254E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9DA37A1-8313-4BFC-BE34-A4961E5318E2}" v="614" dt="2024-03-22T10:03:32.672"/>
    <p1510:client id="{D4C4C6FE-CDF1-7E46-B412-3DD11CCAF1CF}" v="194" dt="2024-03-22T12:20:19.12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–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DF18680-E054-41AD-8BC1-D1AEF772440D}" styleName="Medium Style 2 –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3B4B98B0-60AC-42C2-AFA5-B58CD77FA1E5}" styleName="Light Style 1 –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6FFAED-9D2B-7646-B361-6DA2711E00A6}" type="datetimeFigureOut">
              <a:rPr lang="en-US" smtClean="0"/>
              <a:t>4/8/2024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601281-1C21-F740-BEA9-D3086BCD9F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4464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601281-1C21-F740-BEA9-D3086BCD9F6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4918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Example: /Users/</a:t>
            </a:r>
            <a:r>
              <a:rPr lang="en-US" err="1"/>
              <a:t>kate_fieseler</a:t>
            </a:r>
            <a:r>
              <a:rPr lang="en-US"/>
              <a:t>/</a:t>
            </a:r>
            <a:r>
              <a:rPr lang="en-US" err="1"/>
              <a:t>PycharmProjects</a:t>
            </a:r>
            <a:r>
              <a:rPr lang="en-US"/>
              <a:t>/</a:t>
            </a:r>
            <a:r>
              <a:rPr lang="en-US" err="1"/>
              <a:t>retrievesynthesizable</a:t>
            </a:r>
            <a:r>
              <a:rPr lang="en-US"/>
              <a:t>/NCS1/sept4_elab/CSSB03437012178-x0119-0B-x0128-0B/</a:t>
            </a:r>
            <a:r>
              <a:rPr lang="en-US" err="1"/>
              <a:t>Amidation_CN</a:t>
            </a:r>
            <a:r>
              <a:rPr lang="en-US"/>
              <a:t>(C)C(CNC(=O)c1cccc(C#N)c1)c1cc2ccccc2o1/</a:t>
            </a:r>
            <a:r>
              <a:rPr lang="en-US" err="1"/>
              <a:t>frag_placed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6B3DCD-5176-6446-B6F9-71DA82F6532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6465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6B3DCD-5176-6446-B6F9-71DA82F6532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86326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blue background with white circles&#10;&#10;Description automatically generated">
            <a:extLst>
              <a:ext uri="{FF2B5EF4-FFF2-40B4-BE49-F238E27FC236}">
                <a16:creationId xmlns:a16="http://schemas.microsoft.com/office/drawing/2014/main" id="{D3B99247-CEDF-2256-D1C2-8BB2751FDAC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C425A09-1521-E54C-8B18-7B853CD023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36618"/>
            <a:ext cx="9144000" cy="1766746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7477436-F424-7745-B31B-DFE17C3E1B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85721"/>
            <a:ext cx="9144000" cy="1655762"/>
          </a:xfrm>
        </p:spPr>
        <p:txBody>
          <a:bodyPr anchor="t"/>
          <a:lstStyle>
            <a:lvl1pPr marL="0" indent="0" algn="ctr">
              <a:buNone/>
              <a:defRPr sz="2400" b="0" i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23A591-1D0A-0F4D-B58A-60643E99A8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23A70-3A00-B64A-A99F-36AC0E40B581}" type="datetimeFigureOut">
              <a:rPr lang="en-US" smtClean="0"/>
              <a:t>4/8/2024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D53BB2-6C45-2F43-8B1E-E68B3C3FE9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BEA51D-1D39-0848-A635-06DB0A260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1F32A-6E3B-5041-AC49-4C9F6D3610E6}" type="slidenum">
              <a:rPr lang="en-US" smtClean="0"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4F189B5-5282-2842-D0E7-BCB17BF14FE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345511" y="329556"/>
            <a:ext cx="1664775" cy="563086"/>
          </a:xfrm>
          <a:prstGeom prst="rect">
            <a:avLst/>
          </a:prstGeom>
        </p:spPr>
      </p:pic>
      <p:pic>
        <p:nvPicPr>
          <p:cNvPr id="7" name="Picture 6" descr="A white text with orange and white letters on a black background&#10;&#10;Description automatically generated">
            <a:extLst>
              <a:ext uri="{FF2B5EF4-FFF2-40B4-BE49-F238E27FC236}">
                <a16:creationId xmlns:a16="http://schemas.microsoft.com/office/drawing/2014/main" id="{57A479FA-1DE7-7CD5-CF66-117187D2AAA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084081" y="452829"/>
            <a:ext cx="2222336" cy="436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9321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blue and white background&#10;&#10;Description automatically generated">
            <a:extLst>
              <a:ext uri="{FF2B5EF4-FFF2-40B4-BE49-F238E27FC236}">
                <a16:creationId xmlns:a16="http://schemas.microsoft.com/office/drawing/2014/main" id="{6E782564-99D5-1D14-952C-2D6989EF25A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0"/>
            <a:ext cx="12191999" cy="68579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3C52BC9-B6F4-6054-8A18-08FC42C85DC9}"/>
              </a:ext>
            </a:extLst>
          </p:cNvPr>
          <p:cNvSpPr/>
          <p:nvPr userDrawn="1"/>
        </p:nvSpPr>
        <p:spPr>
          <a:xfrm>
            <a:off x="0" y="159221"/>
            <a:ext cx="12192000" cy="890270"/>
          </a:xfrm>
          <a:prstGeom prst="rect">
            <a:avLst/>
          </a:prstGeom>
          <a:solidFill>
            <a:srgbClr val="EFFBF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8FE8730-4B68-0F2E-B3EC-6B1989EA395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345511" y="329556"/>
            <a:ext cx="1664775" cy="56308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5F90D9A-599A-7642-984C-D5440FB5A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5E4B68-E444-FD49-9CB7-D2FC25E936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23A70-3A00-B64A-A99F-36AC0E40B581}" type="datetimeFigureOut">
              <a:rPr lang="en-US" smtClean="0"/>
              <a:t>4/8/2024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4C2393-D2F7-A842-97CA-DB86F575A6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1D1D8E-91E1-6B41-88C8-DB3388476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1F32A-6E3B-5041-AC49-4C9F6D3610E6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 descr="A white text with orange and white letters on a black background&#10;&#10;Description automatically generated">
            <a:extLst>
              <a:ext uri="{FF2B5EF4-FFF2-40B4-BE49-F238E27FC236}">
                <a16:creationId xmlns:a16="http://schemas.microsoft.com/office/drawing/2014/main" id="{253C2A17-8E95-9FC7-8353-29BA60DB158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084081" y="452829"/>
            <a:ext cx="2222336" cy="436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1837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_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blue and white background&#10;&#10;Description automatically generated">
            <a:extLst>
              <a:ext uri="{FF2B5EF4-FFF2-40B4-BE49-F238E27FC236}">
                <a16:creationId xmlns:a16="http://schemas.microsoft.com/office/drawing/2014/main" id="{4744BE49-5EC1-AB54-C4F3-5DC438EC53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C3D3FC6-5A94-BA06-DE9A-40B5E4B0D188}"/>
              </a:ext>
            </a:extLst>
          </p:cNvPr>
          <p:cNvSpPr/>
          <p:nvPr userDrawn="1"/>
        </p:nvSpPr>
        <p:spPr>
          <a:xfrm>
            <a:off x="0" y="159221"/>
            <a:ext cx="12192000" cy="890270"/>
          </a:xfrm>
          <a:prstGeom prst="rect">
            <a:avLst/>
          </a:prstGeom>
          <a:solidFill>
            <a:srgbClr val="EFFBF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C4C628B-E844-86CE-C633-E10DF58E87C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345511" y="329556"/>
            <a:ext cx="1664775" cy="56308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5F90D9A-599A-7642-984C-D5440FB5A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5E4B68-E444-FD49-9CB7-D2FC25E936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A23A70-3A00-B64A-A99F-36AC0E40B581}" type="datetimeFigureOut">
              <a:rPr lang="en-US" smtClean="0"/>
              <a:pPr/>
              <a:t>4/8/2024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4C2393-D2F7-A842-97CA-DB86F575A6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1D1D8E-91E1-6B41-88C8-DB3388476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EF1F32A-6E3B-5041-AC49-4C9F6D3610E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" name="Picture 5" descr="A white text with orange and white letters on a black background&#10;&#10;Description automatically generated">
            <a:extLst>
              <a:ext uri="{FF2B5EF4-FFF2-40B4-BE49-F238E27FC236}">
                <a16:creationId xmlns:a16="http://schemas.microsoft.com/office/drawing/2014/main" id="{2337E313-A644-7153-4A64-961384767A5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084081" y="452829"/>
            <a:ext cx="2222336" cy="436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1820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ue background with white circles&#10;&#10;Description automatically generated">
            <a:extLst>
              <a:ext uri="{FF2B5EF4-FFF2-40B4-BE49-F238E27FC236}">
                <a16:creationId xmlns:a16="http://schemas.microsoft.com/office/drawing/2014/main" id="{7D76D63B-6E15-057C-2D41-46E1B3E6FD5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C1869FB-2F50-489C-EA1F-D0280F3210E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345511" y="329556"/>
            <a:ext cx="1664775" cy="563086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D79F85E-2C61-A849-8659-4CA39DB5B7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23A70-3A00-B64A-A99F-36AC0E40B581}" type="datetimeFigureOut">
              <a:rPr lang="en-US" smtClean="0"/>
              <a:t>4/8/2024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BCFD2CE-F06B-2548-BDDB-ABBFC973EE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918F4A-6759-4C49-841E-E65655D9F8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1F32A-6E3B-5041-AC49-4C9F6D3610E6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3FEB155-DAF2-B4D8-C0D5-068CDFDB63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714" y="317984"/>
            <a:ext cx="10071758" cy="574658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pic>
        <p:nvPicPr>
          <p:cNvPr id="8" name="Picture 7" descr="A white text with orange and white letters on a black background&#10;&#10;Description automatically generated">
            <a:extLst>
              <a:ext uri="{FF2B5EF4-FFF2-40B4-BE49-F238E27FC236}">
                <a16:creationId xmlns:a16="http://schemas.microsoft.com/office/drawing/2014/main" id="{5B77DD08-5197-5C2A-21C9-7C21E31EC5A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084081" y="452829"/>
            <a:ext cx="2222336" cy="436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8466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ue background with white circles&#10;&#10;Description automatically generated">
            <a:extLst>
              <a:ext uri="{FF2B5EF4-FFF2-40B4-BE49-F238E27FC236}">
                <a16:creationId xmlns:a16="http://schemas.microsoft.com/office/drawing/2014/main" id="{7D76D63B-6E15-057C-2D41-46E1B3E6FD5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991" b="84579"/>
          <a:stretch/>
        </p:blipFill>
        <p:spPr>
          <a:xfrm>
            <a:off x="0" y="136525"/>
            <a:ext cx="12192000" cy="92099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C1869FB-2F50-489C-EA1F-D0280F3210E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345511" y="329556"/>
            <a:ext cx="1664775" cy="563086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D79F85E-2C61-A849-8659-4CA39DB5B7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9A23A70-3A00-B64A-A99F-36AC0E40B581}" type="datetimeFigureOut">
              <a:rPr lang="en-US" smtClean="0"/>
              <a:pPr/>
              <a:t>4/8/2024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BCFD2CE-F06B-2548-BDDB-ABBFC973EE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918F4A-6759-4C49-841E-E65655D9F8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6EF1F32A-6E3B-5041-AC49-4C9F6D3610E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3FEB155-DAF2-B4D8-C0D5-068CDFDB63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714" y="317984"/>
            <a:ext cx="10071758" cy="574658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pic>
        <p:nvPicPr>
          <p:cNvPr id="8" name="Picture 7" descr="A white text with orange and white letters on a black background&#10;&#10;Description automatically generated">
            <a:extLst>
              <a:ext uri="{FF2B5EF4-FFF2-40B4-BE49-F238E27FC236}">
                <a16:creationId xmlns:a16="http://schemas.microsoft.com/office/drawing/2014/main" id="{5B77DD08-5197-5C2A-21C9-7C21E31EC5A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084081" y="452829"/>
            <a:ext cx="2222336" cy="436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64618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ue background with white circles&#10;&#10;Description automatically generated">
            <a:extLst>
              <a:ext uri="{FF2B5EF4-FFF2-40B4-BE49-F238E27FC236}">
                <a16:creationId xmlns:a16="http://schemas.microsoft.com/office/drawing/2014/main" id="{7D76D63B-6E15-057C-2D41-46E1B3E6FD5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C1869FB-2F50-489C-EA1F-D0280F3210E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345511" y="329556"/>
            <a:ext cx="1664775" cy="563086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D79F85E-2C61-A849-8659-4CA39DB5B7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23A70-3A00-B64A-A99F-36AC0E40B581}" type="datetimeFigureOut">
              <a:rPr lang="en-US" smtClean="0"/>
              <a:t>4/8/2024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BCFD2CE-F06B-2548-BDDB-ABBFC973EE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918F4A-6759-4C49-841E-E65655D9F8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1F32A-6E3B-5041-AC49-4C9F6D3610E6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 descr="A white text with orange and white letters on a black background&#10;&#10;Description automatically generated">
            <a:extLst>
              <a:ext uri="{FF2B5EF4-FFF2-40B4-BE49-F238E27FC236}">
                <a16:creationId xmlns:a16="http://schemas.microsoft.com/office/drawing/2014/main" id="{4B5D78BA-2308-92C4-D9ED-817A1315334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084081" y="452829"/>
            <a:ext cx="2222336" cy="436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31621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n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ue background with white circles&#10;&#10;Description automatically generated">
            <a:extLst>
              <a:ext uri="{FF2B5EF4-FFF2-40B4-BE49-F238E27FC236}">
                <a16:creationId xmlns:a16="http://schemas.microsoft.com/office/drawing/2014/main" id="{7D76D63B-6E15-057C-2D41-46E1B3E6FD5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D79F85E-2C61-A849-8659-4CA39DB5B7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23A70-3A00-B64A-A99F-36AC0E40B581}" type="datetimeFigureOut">
              <a:rPr lang="en-US" smtClean="0"/>
              <a:t>4/8/2024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BCFD2CE-F06B-2548-BDDB-ABBFC973EE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918F4A-6759-4C49-841E-E65655D9F8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1F32A-6E3B-5041-AC49-4C9F6D3610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8319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1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blue and white background&#10;&#10;Description automatically generated">
            <a:extLst>
              <a:ext uri="{FF2B5EF4-FFF2-40B4-BE49-F238E27FC236}">
                <a16:creationId xmlns:a16="http://schemas.microsoft.com/office/drawing/2014/main" id="{7E83E9C8-58A1-4D2B-D5AF-73207EAAFEF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7ABD0BB-EAB1-8E06-5ED3-A63622762D24}"/>
              </a:ext>
            </a:extLst>
          </p:cNvPr>
          <p:cNvSpPr/>
          <p:nvPr userDrawn="1"/>
        </p:nvSpPr>
        <p:spPr>
          <a:xfrm>
            <a:off x="0" y="159221"/>
            <a:ext cx="12192000" cy="890270"/>
          </a:xfrm>
          <a:prstGeom prst="rect">
            <a:avLst/>
          </a:prstGeom>
          <a:solidFill>
            <a:srgbClr val="EFFBF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36F17E-95F9-5646-98BE-3FF58D949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9CA6CC-44B5-1646-9451-10BF678D85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1FC113-98A6-3648-BBBC-75EF6672B0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23A70-3A00-B64A-A99F-36AC0E40B581}" type="datetimeFigureOut">
              <a:rPr lang="en-US" smtClean="0"/>
              <a:t>4/8/2024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3598FE-0A5B-BD42-A9A6-AC971A190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D632E6-3441-844C-829E-717A87D979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1F32A-6E3B-5041-AC49-4C9F6D3610E6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9EC1523-4C84-7DAA-3836-9AD93BEBE34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345511" y="329556"/>
            <a:ext cx="1664775" cy="563086"/>
          </a:xfrm>
          <a:prstGeom prst="rect">
            <a:avLst/>
          </a:prstGeom>
        </p:spPr>
      </p:pic>
      <p:pic>
        <p:nvPicPr>
          <p:cNvPr id="9" name="Picture 8" descr="A white text with orange and white letters on a black background&#10;&#10;Description automatically generated">
            <a:extLst>
              <a:ext uri="{FF2B5EF4-FFF2-40B4-BE49-F238E27FC236}">
                <a16:creationId xmlns:a16="http://schemas.microsoft.com/office/drawing/2014/main" id="{84F32C0F-1223-B7B3-AB33-681D0F50895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084081" y="452829"/>
            <a:ext cx="2222336" cy="436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5157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1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blue background with white circles&#10;&#10;Description automatically generated">
            <a:extLst>
              <a:ext uri="{FF2B5EF4-FFF2-40B4-BE49-F238E27FC236}">
                <a16:creationId xmlns:a16="http://schemas.microsoft.com/office/drawing/2014/main" id="{DDF7F09A-F621-3E88-7CAE-02957E90F85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691A96D-6744-B06E-E990-D9D9F19B963A}"/>
              </a:ext>
            </a:extLst>
          </p:cNvPr>
          <p:cNvSpPr/>
          <p:nvPr userDrawn="1"/>
        </p:nvSpPr>
        <p:spPr>
          <a:xfrm>
            <a:off x="0" y="159221"/>
            <a:ext cx="12192000" cy="890270"/>
          </a:xfrm>
          <a:prstGeom prst="rect">
            <a:avLst/>
          </a:prstGeom>
          <a:solidFill>
            <a:srgbClr val="EFFBF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36F17E-95F9-5646-98BE-3FF58D949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9CA6CC-44B5-1646-9451-10BF678D85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1FC113-98A6-3648-BBBC-75EF6672B0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A23A70-3A00-B64A-A99F-36AC0E40B581}" type="datetimeFigureOut">
              <a:rPr lang="en-US" smtClean="0"/>
              <a:pPr/>
              <a:t>4/8/2024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3598FE-0A5B-BD42-A9A6-AC971A190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D632E6-3441-844C-829E-717A87D979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EF1F32A-6E3B-5041-AC49-4C9F6D3610E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D625A05-E929-DC9D-9ECF-EED2FA2BDC5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345511" y="329556"/>
            <a:ext cx="1664775" cy="563086"/>
          </a:xfrm>
          <a:prstGeom prst="rect">
            <a:avLst/>
          </a:prstGeom>
        </p:spPr>
      </p:pic>
      <p:pic>
        <p:nvPicPr>
          <p:cNvPr id="7" name="Picture 6" descr="A white text with orange and white letters on a black background&#10;&#10;Description automatically generated">
            <a:extLst>
              <a:ext uri="{FF2B5EF4-FFF2-40B4-BE49-F238E27FC236}">
                <a16:creationId xmlns:a16="http://schemas.microsoft.com/office/drawing/2014/main" id="{C09CF683-EFC7-2A41-ABA9-52CC63E3394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084081" y="452829"/>
            <a:ext cx="2222336" cy="436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572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1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blue and white background&#10;&#10;Description automatically generated">
            <a:extLst>
              <a:ext uri="{FF2B5EF4-FFF2-40B4-BE49-F238E27FC236}">
                <a16:creationId xmlns:a16="http://schemas.microsoft.com/office/drawing/2014/main" id="{9C9E9496-6416-E2C5-A80F-6888FCE2E76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0"/>
            <a:ext cx="12191999" cy="685799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691A96D-6744-B06E-E990-D9D9F19B963A}"/>
              </a:ext>
            </a:extLst>
          </p:cNvPr>
          <p:cNvSpPr/>
          <p:nvPr userDrawn="1"/>
        </p:nvSpPr>
        <p:spPr>
          <a:xfrm>
            <a:off x="0" y="159221"/>
            <a:ext cx="12192000" cy="890270"/>
          </a:xfrm>
          <a:prstGeom prst="rect">
            <a:avLst/>
          </a:prstGeom>
          <a:solidFill>
            <a:srgbClr val="EFFBF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36F17E-95F9-5646-98BE-3FF58D949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9CA6CC-44B5-1646-9451-10BF678D85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1FC113-98A6-3648-BBBC-75EF6672B0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A23A70-3A00-B64A-A99F-36AC0E40B581}" type="datetimeFigureOut">
              <a:rPr lang="en-US" smtClean="0"/>
              <a:pPr/>
              <a:t>4/8/2024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3598FE-0A5B-BD42-A9A6-AC971A190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D632E6-3441-844C-829E-717A87D979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EF1F32A-6E3B-5041-AC49-4C9F6D3610E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D625A05-E929-DC9D-9ECF-EED2FA2BDC5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345511" y="329556"/>
            <a:ext cx="1664775" cy="563086"/>
          </a:xfrm>
          <a:prstGeom prst="rect">
            <a:avLst/>
          </a:prstGeom>
        </p:spPr>
      </p:pic>
      <p:pic>
        <p:nvPicPr>
          <p:cNvPr id="7" name="Picture 6" descr="A white text with orange and white letters on a black background&#10;&#10;Description automatically generated">
            <a:extLst>
              <a:ext uri="{FF2B5EF4-FFF2-40B4-BE49-F238E27FC236}">
                <a16:creationId xmlns:a16="http://schemas.microsoft.com/office/drawing/2014/main" id="{1D5A6F13-75CA-C9E8-6BF9-4FB8EE5B5E3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084081" y="452829"/>
            <a:ext cx="2222336" cy="436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3222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lue background with white circles&#10;&#10;Description automatically generated">
            <a:extLst>
              <a:ext uri="{FF2B5EF4-FFF2-40B4-BE49-F238E27FC236}">
                <a16:creationId xmlns:a16="http://schemas.microsoft.com/office/drawing/2014/main" id="{F8DA3B5E-7B17-6BA8-06FE-56EFF656AD4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36F17E-95F9-5646-98BE-3FF58D949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9CA6CC-44B5-1646-9451-10BF678D85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1714" y="1047751"/>
            <a:ext cx="11828572" cy="417789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1C0F0C0-D794-964A-80F0-6FF8FD648B0D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181714" y="5382491"/>
            <a:ext cx="11828572" cy="133898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398940-A9B1-FACC-BC78-05F5CC47933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345511" y="329556"/>
            <a:ext cx="1664775" cy="563086"/>
          </a:xfrm>
          <a:prstGeom prst="rect">
            <a:avLst/>
          </a:prstGeom>
        </p:spPr>
      </p:pic>
      <p:pic>
        <p:nvPicPr>
          <p:cNvPr id="4" name="Picture 3" descr="A white text with orange and white letters on a black background&#10;&#10;Description automatically generated">
            <a:extLst>
              <a:ext uri="{FF2B5EF4-FFF2-40B4-BE49-F238E27FC236}">
                <a16:creationId xmlns:a16="http://schemas.microsoft.com/office/drawing/2014/main" id="{3FD3BD58-C006-0D3B-44FE-9421AF8D919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084081" y="452829"/>
            <a:ext cx="2222336" cy="436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7412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blue and white background&#10;&#10;Description automatically generated">
            <a:extLst>
              <a:ext uri="{FF2B5EF4-FFF2-40B4-BE49-F238E27FC236}">
                <a16:creationId xmlns:a16="http://schemas.microsoft.com/office/drawing/2014/main" id="{DDCDB461-480E-A45C-F390-1AA923D009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0"/>
            <a:ext cx="12191999" cy="685799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20A897F-D27C-79C2-3BE7-2E66B9BF1B0E}"/>
              </a:ext>
            </a:extLst>
          </p:cNvPr>
          <p:cNvSpPr/>
          <p:nvPr userDrawn="1"/>
        </p:nvSpPr>
        <p:spPr>
          <a:xfrm>
            <a:off x="0" y="2419350"/>
            <a:ext cx="12192000" cy="1266825"/>
          </a:xfrm>
          <a:prstGeom prst="rect">
            <a:avLst/>
          </a:prstGeom>
          <a:solidFill>
            <a:srgbClr val="EFFBF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30A407-5173-DA43-9CB4-EA1781E336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547937"/>
            <a:ext cx="10515600" cy="10096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0F623E-614B-AA48-A805-6CFC02B282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3814762"/>
            <a:ext cx="10515600" cy="1266825"/>
          </a:xfrm>
        </p:spPr>
        <p:txBody>
          <a:bodyPr anchor="t" anchorCtr="0"/>
          <a:lstStyle>
            <a:lvl1pPr marL="0" indent="0" algn="l">
              <a:buNone/>
              <a:defRPr sz="2400" b="0" i="0">
                <a:solidFill>
                  <a:schemeClr val="bg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76D704-A330-FD4C-B0C8-2833D656AA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23A70-3A00-B64A-A99F-36AC0E40B581}" type="datetimeFigureOut">
              <a:rPr lang="en-US" smtClean="0"/>
              <a:t>4/8/2024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1504D9-AA37-3A45-8E88-088A262ED0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B8B1A4-5D4F-B141-A4D2-D24C80CB0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1F32A-6E3B-5041-AC49-4C9F6D3610E6}" type="slidenum">
              <a:rPr lang="en-US" smtClean="0"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EAAC6FF-C847-A508-77BC-2113B27D867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345511" y="329556"/>
            <a:ext cx="1664775" cy="563086"/>
          </a:xfrm>
          <a:prstGeom prst="rect">
            <a:avLst/>
          </a:prstGeom>
        </p:spPr>
      </p:pic>
      <p:pic>
        <p:nvPicPr>
          <p:cNvPr id="7" name="Picture 6" descr="A white text with orange and white letters on a black background&#10;&#10;Description automatically generated">
            <a:extLst>
              <a:ext uri="{FF2B5EF4-FFF2-40B4-BE49-F238E27FC236}">
                <a16:creationId xmlns:a16="http://schemas.microsoft.com/office/drawing/2014/main" id="{999D1B40-5A68-8728-8029-47028B18781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084081" y="452829"/>
            <a:ext cx="2222336" cy="436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7632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blue and white background&#10;&#10;Description automatically generated">
            <a:extLst>
              <a:ext uri="{FF2B5EF4-FFF2-40B4-BE49-F238E27FC236}">
                <a16:creationId xmlns:a16="http://schemas.microsoft.com/office/drawing/2014/main" id="{007E4FC4-62CC-94C2-2C79-B1D28E36588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E723A0-8460-5846-A0A1-6B652C25E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AA9E9D-FC7D-8148-8BDF-90B6872179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81714" y="1208253"/>
            <a:ext cx="5838086" cy="551321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6CCB1B-2378-1D40-AA2D-81FF2B4D9B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208253"/>
            <a:ext cx="5838085" cy="551321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0A6FD5-0199-6741-BD46-CB4468AD73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23A70-3A00-B64A-A99F-36AC0E40B581}" type="datetimeFigureOut">
              <a:rPr lang="en-US" smtClean="0"/>
              <a:t>4/8/2024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23EA43-166C-B640-BD31-56DA315B30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72E3C8-67CA-6446-844A-10319BEC4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1F32A-6E3B-5041-AC49-4C9F6D3610E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B36F41A-BF51-D21F-557C-C20D12E3F452}"/>
              </a:ext>
            </a:extLst>
          </p:cNvPr>
          <p:cNvSpPr/>
          <p:nvPr userDrawn="1"/>
        </p:nvSpPr>
        <p:spPr>
          <a:xfrm>
            <a:off x="0" y="159221"/>
            <a:ext cx="12192000" cy="890270"/>
          </a:xfrm>
          <a:prstGeom prst="rect">
            <a:avLst/>
          </a:prstGeom>
          <a:solidFill>
            <a:srgbClr val="EFFBF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8884A69-5D38-77DC-0DAD-5DC4712A36A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345511" y="329556"/>
            <a:ext cx="1664775" cy="563086"/>
          </a:xfrm>
          <a:prstGeom prst="rect">
            <a:avLst/>
          </a:prstGeom>
        </p:spPr>
      </p:pic>
      <p:pic>
        <p:nvPicPr>
          <p:cNvPr id="11" name="Picture 10" descr="A white text with orange and white letters on a black background&#10;&#10;Description automatically generated">
            <a:extLst>
              <a:ext uri="{FF2B5EF4-FFF2-40B4-BE49-F238E27FC236}">
                <a16:creationId xmlns:a16="http://schemas.microsoft.com/office/drawing/2014/main" id="{E46BF0C8-8A8F-6BD6-6CC1-C5E7CF97A66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084081" y="452829"/>
            <a:ext cx="2222336" cy="436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0086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lue and white background&#10;&#10;Description automatically generated">
            <a:extLst>
              <a:ext uri="{FF2B5EF4-FFF2-40B4-BE49-F238E27FC236}">
                <a16:creationId xmlns:a16="http://schemas.microsoft.com/office/drawing/2014/main" id="{6B0730F7-0BC2-EE54-551B-2B01DB7B39A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0"/>
            <a:ext cx="12191999" cy="685799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78E7453-6514-B2BC-BDBA-2070E4B1545C}"/>
              </a:ext>
            </a:extLst>
          </p:cNvPr>
          <p:cNvSpPr/>
          <p:nvPr userDrawn="1"/>
        </p:nvSpPr>
        <p:spPr>
          <a:xfrm>
            <a:off x="0" y="159221"/>
            <a:ext cx="12192000" cy="890270"/>
          </a:xfrm>
          <a:prstGeom prst="rect">
            <a:avLst/>
          </a:prstGeom>
          <a:solidFill>
            <a:srgbClr val="EFFBF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D89E0F0A-5D06-6C49-B2E4-40A537A41D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896722"/>
            <a:ext cx="5838085" cy="482475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E71A6BD9-4074-DE4E-879A-BCEA55612B1F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181714" y="1896723"/>
            <a:ext cx="5838086" cy="482475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F3A49E-6778-DD40-86FC-5E15BA0F6D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1716" y="1185778"/>
            <a:ext cx="5838086" cy="574658"/>
          </a:xfrm>
        </p:spPr>
        <p:txBody>
          <a:bodyPr anchor="ctr" anchorCtr="0"/>
          <a:lstStyle>
            <a:lvl1pPr marL="0" indent="0" algn="ctr">
              <a:buNone/>
              <a:defRPr sz="2400" b="0" i="0" u="none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1F85F8B-CFBD-624F-A261-C7A72E10B1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199" y="1185778"/>
            <a:ext cx="5838085" cy="574659"/>
          </a:xfrm>
        </p:spPr>
        <p:txBody>
          <a:bodyPr anchor="ctr" anchorCtr="0"/>
          <a:lstStyle>
            <a:lvl1pPr marL="0" indent="0" algn="ctr">
              <a:buNone/>
              <a:defRPr sz="2400" b="0" i="0" u="none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3A9A924-7335-E64C-9B92-871D7620FF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23A70-3A00-B64A-A99F-36AC0E40B581}" type="datetimeFigureOut">
              <a:rPr lang="en-US" smtClean="0"/>
              <a:t>4/8/2024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51E3545-3A12-264F-85F0-3A5E5E4785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637395E-8285-3748-B475-329A7DF22C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1F32A-6E3B-5041-AC49-4C9F6D3610E6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6A252EA7-DD92-274C-B0AF-1E6E44D0A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714" y="323770"/>
            <a:ext cx="9887077" cy="574658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DC9B4A-7061-5CFE-84EF-BD27D376C78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345511" y="329556"/>
            <a:ext cx="1664775" cy="563086"/>
          </a:xfrm>
          <a:prstGeom prst="rect">
            <a:avLst/>
          </a:prstGeom>
        </p:spPr>
      </p:pic>
      <p:pic>
        <p:nvPicPr>
          <p:cNvPr id="10" name="Picture 9" descr="A white text with orange and white letters on a black background&#10;&#10;Description automatically generated">
            <a:extLst>
              <a:ext uri="{FF2B5EF4-FFF2-40B4-BE49-F238E27FC236}">
                <a16:creationId xmlns:a16="http://schemas.microsoft.com/office/drawing/2014/main" id="{AE2C0E22-5E8F-9024-2AD7-03334AEF98E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084081" y="452829"/>
            <a:ext cx="2222336" cy="436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6997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blue background with white circles&#10;&#10;Description automatically generated">
            <a:extLst>
              <a:ext uri="{FF2B5EF4-FFF2-40B4-BE49-F238E27FC236}">
                <a16:creationId xmlns:a16="http://schemas.microsoft.com/office/drawing/2014/main" id="{BAEDB9A3-2A7F-F7AF-7B07-5E76088F104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D89E0F0A-5D06-6C49-B2E4-40A537A41D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208711"/>
            <a:ext cx="5838085" cy="551276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E71A6BD9-4074-DE4E-879A-BCEA55612B1F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181714" y="1208712"/>
            <a:ext cx="5838086" cy="551276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F3A49E-6778-DD40-86FC-5E15BA0F6D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1714" y="136525"/>
            <a:ext cx="5838086" cy="935656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4800" b="1" i="1" u="none">
                <a:ln w="12700">
                  <a:solidFill>
                    <a:schemeClr val="bg1"/>
                  </a:solidFill>
                </a:ln>
                <a:noFill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1F85F8B-CFBD-624F-A261-C7A72E10B1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197" y="136525"/>
            <a:ext cx="5838085" cy="935657"/>
          </a:xfrm>
        </p:spPr>
        <p:txBody>
          <a:bodyPr anchor="ctr" anchorCtr="0">
            <a:noAutofit/>
          </a:bodyPr>
          <a:lstStyle>
            <a:lvl1pPr marL="0" indent="0" algn="r">
              <a:buNone/>
              <a:defRPr sz="4800" b="1" i="1" u="none">
                <a:ln w="12700">
                  <a:solidFill>
                    <a:schemeClr val="bg1"/>
                  </a:solidFill>
                </a:ln>
                <a:noFill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3A9A924-7335-E64C-9B92-871D7620FF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23A70-3A00-B64A-A99F-36AC0E40B581}" type="datetimeFigureOut">
              <a:rPr lang="en-US" smtClean="0"/>
              <a:t>4/8/2024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51E3545-3A12-264F-85F0-3A5E5E4785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637395E-8285-3748-B475-329A7DF22C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1F32A-6E3B-5041-AC49-4C9F6D3610E6}" type="slidenum">
              <a:rPr lang="en-US" smtClean="0"/>
              <a:t>‹#›</a:t>
            </a:fld>
            <a:endParaRPr lang="en-US"/>
          </a:p>
        </p:txBody>
      </p:sp>
      <p:pic>
        <p:nvPicPr>
          <p:cNvPr id="2" name="Picture 1" descr="A white text with orange and white letters on a black background&#10;&#10;Description automatically generated">
            <a:extLst>
              <a:ext uri="{FF2B5EF4-FFF2-40B4-BE49-F238E27FC236}">
                <a16:creationId xmlns:a16="http://schemas.microsoft.com/office/drawing/2014/main" id="{95481A3D-A4E5-4D51-3662-9D29357897B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084081" y="452829"/>
            <a:ext cx="2222336" cy="436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7248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7CA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F193241-8B9A-5141-81DD-3853EB81D6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714" y="317984"/>
            <a:ext cx="10071758" cy="5746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A45891-172C-4D40-856B-333760880A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1714" y="1208253"/>
            <a:ext cx="11828572" cy="55132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463815-EC22-F945-AB24-FFDAC44482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 Medium" panose="02000503000000020004" pitchFamily="2" charset="0"/>
              </a:defRPr>
            </a:lvl1pPr>
          </a:lstStyle>
          <a:p>
            <a:fld id="{E9A23A70-3A00-B64A-A99F-36AC0E40B581}" type="datetimeFigureOut">
              <a:rPr lang="en-US" smtClean="0"/>
              <a:pPr/>
              <a:t>4/8/2024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A3D29C-DCF1-1842-9745-91BA0F9495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 Medium" panose="02000503000000020004" pitchFamily="2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25B848-F7A3-D540-93B4-441FF3F21C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 Medium" panose="02000503000000020004" pitchFamily="2" charset="0"/>
              </a:defRPr>
            </a:lvl1pPr>
          </a:lstStyle>
          <a:p>
            <a:fld id="{6EF1F32A-6E3B-5041-AC49-4C9F6D3610E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175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3" r:id="rId3"/>
    <p:sldLayoutId id="2147483664" r:id="rId4"/>
    <p:sldLayoutId id="2147483660" r:id="rId5"/>
    <p:sldLayoutId id="2147483651" r:id="rId6"/>
    <p:sldLayoutId id="2147483652" r:id="rId7"/>
    <p:sldLayoutId id="2147483653" r:id="rId8"/>
    <p:sldLayoutId id="2147483665" r:id="rId9"/>
    <p:sldLayoutId id="2147483654" r:id="rId10"/>
    <p:sldLayoutId id="2147483662" r:id="rId11"/>
    <p:sldLayoutId id="2147483667" r:id="rId12"/>
    <p:sldLayoutId id="2147483668" r:id="rId13"/>
    <p:sldLayoutId id="2147483655" r:id="rId14"/>
    <p:sldLayoutId id="2147483666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0" i="1" kern="1200">
          <a:solidFill>
            <a:schemeClr val="bg1"/>
          </a:solidFill>
          <a:latin typeface="Helvetica Neue Medium" panose="02000503000000020004" pitchFamily="2" charset="0"/>
          <a:ea typeface="Helvetica Neue Medium" panose="02000503000000020004" pitchFamily="2" charset="0"/>
          <a:cs typeface="Helvetica Neue Medium" panose="02000503000000020004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bg1"/>
          </a:solidFill>
          <a:latin typeface="Helvetica Neue Light" panose="02000403000000020004" pitchFamily="2" charset="0"/>
          <a:ea typeface="Helvetica Neue Light" panose="02000403000000020004" pitchFamily="2" charset="0"/>
          <a:cs typeface="Helvetica Neue" panose="02000503000000020004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b="0" i="0" kern="1200">
          <a:solidFill>
            <a:schemeClr val="bg1"/>
          </a:solidFill>
          <a:latin typeface="Helvetica Neue Light" panose="02000403000000020004" pitchFamily="2" charset="0"/>
          <a:ea typeface="Helvetica Neue Light" panose="02000403000000020004" pitchFamily="2" charset="0"/>
          <a:cs typeface="Helvetica Neue" panose="02000503000000020004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b="0" i="0" kern="1200">
          <a:solidFill>
            <a:schemeClr val="bg1"/>
          </a:solidFill>
          <a:latin typeface="Helvetica Neue Light" panose="02000403000000020004" pitchFamily="2" charset="0"/>
          <a:ea typeface="Helvetica Neue Light" panose="02000403000000020004" pitchFamily="2" charset="0"/>
          <a:cs typeface="Helvetica Neue" panose="02000503000000020004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b="0" i="0" kern="1200">
          <a:solidFill>
            <a:schemeClr val="bg1"/>
          </a:solidFill>
          <a:latin typeface="Helvetica Neue Light" panose="02000403000000020004" pitchFamily="2" charset="0"/>
          <a:ea typeface="Helvetica Neue Light" panose="02000403000000020004" pitchFamily="2" charset="0"/>
          <a:cs typeface="Helvetica Neue" panose="02000503000000020004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b="0" i="0" kern="1200">
          <a:solidFill>
            <a:schemeClr val="bg1"/>
          </a:solidFill>
          <a:latin typeface="Helvetica Neue Light" panose="02000403000000020004" pitchFamily="2" charset="0"/>
          <a:ea typeface="Helvetica Neue Light" panose="02000403000000020004" pitchFamily="2" charset="0"/>
          <a:cs typeface="Helvetica Neue" panose="02000503000000020004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10" Type="http://schemas.openxmlformats.org/officeDocument/2006/relationships/image" Target="../media/image43.gif"/><Relationship Id="rId4" Type="http://schemas.openxmlformats.org/officeDocument/2006/relationships/image" Target="../media/image37.png"/><Relationship Id="rId9" Type="http://schemas.openxmlformats.org/officeDocument/2006/relationships/image" Target="../media/image42.gi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6.jpeg"/><Relationship Id="rId7" Type="http://schemas.openxmlformats.org/officeDocument/2006/relationships/image" Target="../media/image60.sv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jpeg"/><Relationship Id="rId9" Type="http://schemas.openxmlformats.org/officeDocument/2006/relationships/image" Target="../media/image6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fragalysis.diamond.ac.uk/viewer/react/projects/41/36" TargetMode="Externa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emf"/><Relationship Id="rId13" Type="http://schemas.openxmlformats.org/officeDocument/2006/relationships/image" Target="../media/image19.emf"/><Relationship Id="rId18" Type="http://schemas.openxmlformats.org/officeDocument/2006/relationships/image" Target="../media/image24.png"/><Relationship Id="rId3" Type="http://schemas.openxmlformats.org/officeDocument/2006/relationships/image" Target="../media/image9.png"/><Relationship Id="rId7" Type="http://schemas.openxmlformats.org/officeDocument/2006/relationships/image" Target="../media/image13.emf"/><Relationship Id="rId12" Type="http://schemas.openxmlformats.org/officeDocument/2006/relationships/image" Target="../media/image18.emf"/><Relationship Id="rId17" Type="http://schemas.openxmlformats.org/officeDocument/2006/relationships/image" Target="../media/image23.png"/><Relationship Id="rId2" Type="http://schemas.openxmlformats.org/officeDocument/2006/relationships/image" Target="../media/image8.png"/><Relationship Id="rId16" Type="http://schemas.openxmlformats.org/officeDocument/2006/relationships/image" Target="../media/image22.png"/><Relationship Id="rId20" Type="http://schemas.openxmlformats.org/officeDocument/2006/relationships/image" Target="../media/image2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emf"/><Relationship Id="rId11" Type="http://schemas.openxmlformats.org/officeDocument/2006/relationships/image" Target="../media/image17.emf"/><Relationship Id="rId5" Type="http://schemas.openxmlformats.org/officeDocument/2006/relationships/image" Target="../media/image11.png"/><Relationship Id="rId15" Type="http://schemas.openxmlformats.org/officeDocument/2006/relationships/image" Target="../media/image21.emf"/><Relationship Id="rId10" Type="http://schemas.openxmlformats.org/officeDocument/2006/relationships/image" Target="../media/image16.emf"/><Relationship Id="rId19" Type="http://schemas.openxmlformats.org/officeDocument/2006/relationships/image" Target="../media/image25.png"/><Relationship Id="rId4" Type="http://schemas.openxmlformats.org/officeDocument/2006/relationships/image" Target="../media/image10.jpeg"/><Relationship Id="rId9" Type="http://schemas.openxmlformats.org/officeDocument/2006/relationships/image" Target="../media/image15.emf"/><Relationship Id="rId14" Type="http://schemas.openxmlformats.org/officeDocument/2006/relationships/image" Target="../media/image20.e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emf"/><Relationship Id="rId13" Type="http://schemas.openxmlformats.org/officeDocument/2006/relationships/image" Target="../media/image18.emf"/><Relationship Id="rId18" Type="http://schemas.openxmlformats.org/officeDocument/2006/relationships/image" Target="../media/image23.png"/><Relationship Id="rId3" Type="http://schemas.openxmlformats.org/officeDocument/2006/relationships/image" Target="../media/image8.png"/><Relationship Id="rId21" Type="http://schemas.openxmlformats.org/officeDocument/2006/relationships/image" Target="../media/image26.png"/><Relationship Id="rId7" Type="http://schemas.openxmlformats.org/officeDocument/2006/relationships/image" Target="../media/image12.emf"/><Relationship Id="rId12" Type="http://schemas.openxmlformats.org/officeDocument/2006/relationships/image" Target="../media/image17.emf"/><Relationship Id="rId17" Type="http://schemas.openxmlformats.org/officeDocument/2006/relationships/image" Target="../media/image22.png"/><Relationship Id="rId2" Type="http://schemas.openxmlformats.org/officeDocument/2006/relationships/image" Target="../media/image27.emf"/><Relationship Id="rId16" Type="http://schemas.openxmlformats.org/officeDocument/2006/relationships/image" Target="../media/image21.emf"/><Relationship Id="rId20" Type="http://schemas.openxmlformats.org/officeDocument/2006/relationships/image" Target="../media/image2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.png"/><Relationship Id="rId11" Type="http://schemas.openxmlformats.org/officeDocument/2006/relationships/image" Target="../media/image16.emf"/><Relationship Id="rId5" Type="http://schemas.openxmlformats.org/officeDocument/2006/relationships/image" Target="../media/image10.jpeg"/><Relationship Id="rId15" Type="http://schemas.openxmlformats.org/officeDocument/2006/relationships/image" Target="../media/image20.emf"/><Relationship Id="rId10" Type="http://schemas.openxmlformats.org/officeDocument/2006/relationships/image" Target="../media/image15.emf"/><Relationship Id="rId19" Type="http://schemas.openxmlformats.org/officeDocument/2006/relationships/image" Target="../media/image24.png"/><Relationship Id="rId4" Type="http://schemas.openxmlformats.org/officeDocument/2006/relationships/image" Target="../media/image9.png"/><Relationship Id="rId9" Type="http://schemas.openxmlformats.org/officeDocument/2006/relationships/image" Target="../media/image14.emf"/><Relationship Id="rId14" Type="http://schemas.openxmlformats.org/officeDocument/2006/relationships/image" Target="../media/image19.e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emf"/><Relationship Id="rId13" Type="http://schemas.openxmlformats.org/officeDocument/2006/relationships/image" Target="../media/image18.emf"/><Relationship Id="rId18" Type="http://schemas.openxmlformats.org/officeDocument/2006/relationships/image" Target="../media/image23.png"/><Relationship Id="rId3" Type="http://schemas.openxmlformats.org/officeDocument/2006/relationships/image" Target="../media/image8.png"/><Relationship Id="rId21" Type="http://schemas.openxmlformats.org/officeDocument/2006/relationships/image" Target="../media/image26.png"/><Relationship Id="rId7" Type="http://schemas.openxmlformats.org/officeDocument/2006/relationships/image" Target="../media/image12.emf"/><Relationship Id="rId12" Type="http://schemas.openxmlformats.org/officeDocument/2006/relationships/image" Target="../media/image17.emf"/><Relationship Id="rId17" Type="http://schemas.openxmlformats.org/officeDocument/2006/relationships/image" Target="../media/image22.png"/><Relationship Id="rId2" Type="http://schemas.openxmlformats.org/officeDocument/2006/relationships/image" Target="../media/image27.emf"/><Relationship Id="rId16" Type="http://schemas.openxmlformats.org/officeDocument/2006/relationships/image" Target="../media/image21.emf"/><Relationship Id="rId20" Type="http://schemas.openxmlformats.org/officeDocument/2006/relationships/image" Target="../media/image2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.png"/><Relationship Id="rId11" Type="http://schemas.openxmlformats.org/officeDocument/2006/relationships/image" Target="../media/image16.emf"/><Relationship Id="rId5" Type="http://schemas.openxmlformats.org/officeDocument/2006/relationships/image" Target="../media/image10.jpeg"/><Relationship Id="rId15" Type="http://schemas.openxmlformats.org/officeDocument/2006/relationships/image" Target="../media/image20.emf"/><Relationship Id="rId10" Type="http://schemas.openxmlformats.org/officeDocument/2006/relationships/image" Target="../media/image15.emf"/><Relationship Id="rId19" Type="http://schemas.openxmlformats.org/officeDocument/2006/relationships/image" Target="../media/image24.png"/><Relationship Id="rId4" Type="http://schemas.openxmlformats.org/officeDocument/2006/relationships/image" Target="../media/image9.png"/><Relationship Id="rId9" Type="http://schemas.openxmlformats.org/officeDocument/2006/relationships/image" Target="../media/image14.emf"/><Relationship Id="rId14" Type="http://schemas.openxmlformats.org/officeDocument/2006/relationships/image" Target="../media/image19.e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emf"/><Relationship Id="rId13" Type="http://schemas.openxmlformats.org/officeDocument/2006/relationships/image" Target="../media/image18.emf"/><Relationship Id="rId18" Type="http://schemas.openxmlformats.org/officeDocument/2006/relationships/image" Target="../media/image23.png"/><Relationship Id="rId3" Type="http://schemas.openxmlformats.org/officeDocument/2006/relationships/image" Target="../media/image8.png"/><Relationship Id="rId21" Type="http://schemas.openxmlformats.org/officeDocument/2006/relationships/image" Target="../media/image26.png"/><Relationship Id="rId7" Type="http://schemas.openxmlformats.org/officeDocument/2006/relationships/image" Target="../media/image12.emf"/><Relationship Id="rId12" Type="http://schemas.openxmlformats.org/officeDocument/2006/relationships/image" Target="../media/image17.emf"/><Relationship Id="rId17" Type="http://schemas.openxmlformats.org/officeDocument/2006/relationships/image" Target="../media/image22.png"/><Relationship Id="rId2" Type="http://schemas.openxmlformats.org/officeDocument/2006/relationships/image" Target="../media/image27.emf"/><Relationship Id="rId16" Type="http://schemas.openxmlformats.org/officeDocument/2006/relationships/image" Target="../media/image21.emf"/><Relationship Id="rId20" Type="http://schemas.openxmlformats.org/officeDocument/2006/relationships/image" Target="../media/image2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.png"/><Relationship Id="rId11" Type="http://schemas.openxmlformats.org/officeDocument/2006/relationships/image" Target="../media/image16.emf"/><Relationship Id="rId5" Type="http://schemas.openxmlformats.org/officeDocument/2006/relationships/image" Target="../media/image10.jpeg"/><Relationship Id="rId15" Type="http://schemas.openxmlformats.org/officeDocument/2006/relationships/image" Target="../media/image20.emf"/><Relationship Id="rId10" Type="http://schemas.openxmlformats.org/officeDocument/2006/relationships/image" Target="../media/image15.emf"/><Relationship Id="rId19" Type="http://schemas.openxmlformats.org/officeDocument/2006/relationships/image" Target="../media/image24.png"/><Relationship Id="rId4" Type="http://schemas.openxmlformats.org/officeDocument/2006/relationships/image" Target="../media/image9.png"/><Relationship Id="rId9" Type="http://schemas.openxmlformats.org/officeDocument/2006/relationships/image" Target="../media/image14.emf"/><Relationship Id="rId14" Type="http://schemas.openxmlformats.org/officeDocument/2006/relationships/image" Target="../media/image19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9C719-1D47-6119-1C3B-5302290CF5B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CHIKV Mac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022F00-A8FA-9547-92C4-0BD2B5D6634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/>
              <a:t>Fragment Progression</a:t>
            </a:r>
          </a:p>
        </p:txBody>
      </p:sp>
      <p:pic>
        <p:nvPicPr>
          <p:cNvPr id="15" name="Picture 14" descr="A white text with orange and white letters on a black background&#10;&#10;Description automatically generated">
            <a:extLst>
              <a:ext uri="{FF2B5EF4-FFF2-40B4-BE49-F238E27FC236}">
                <a16:creationId xmlns:a16="http://schemas.microsoft.com/office/drawing/2014/main" id="{5B75C221-634D-6F81-257C-809DECA019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4081" y="452829"/>
            <a:ext cx="2222336" cy="436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9338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1122-7270-378B-234B-34B9BC228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Fragment Screen</a:t>
            </a: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095730F9-CBA4-7642-F8CF-4FFBBB194748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081187832"/>
              </p:ext>
            </p:extLst>
          </p:nvPr>
        </p:nvGraphicFramePr>
        <p:xfrm>
          <a:off x="530338" y="2551366"/>
          <a:ext cx="3175816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5691">
                  <a:extLst>
                    <a:ext uri="{9D8B030D-6E8A-4147-A177-3AD203B41FA5}">
                      <a16:colId xmlns:a16="http://schemas.microsoft.com/office/drawing/2014/main" val="1310121719"/>
                    </a:ext>
                  </a:extLst>
                </a:gridCol>
                <a:gridCol w="890125">
                  <a:extLst>
                    <a:ext uri="{9D8B030D-6E8A-4147-A177-3AD203B41FA5}">
                      <a16:colId xmlns:a16="http://schemas.microsoft.com/office/drawing/2014/main" val="41716660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0" i="0">
                          <a:solidFill>
                            <a:schemeClr val="bg1"/>
                          </a:solidFill>
                          <a:latin typeface="Helvetica Neue Light" panose="02000403000000020004" pitchFamily="2" charset="0"/>
                          <a:ea typeface="Helvetica Neue Light" panose="02000403000000020004" pitchFamily="2" charset="0"/>
                          <a:cs typeface="Helvetica Neue" panose="02000503000000020004" pitchFamily="2" charset="0"/>
                        </a:rPr>
                        <a:t>Site / subsite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i="0">
                          <a:solidFill>
                            <a:schemeClr val="bg1"/>
                          </a:solidFill>
                          <a:latin typeface="Helvetica Neue Light" panose="02000403000000020004" pitchFamily="2" charset="0"/>
                          <a:ea typeface="Helvetica Neue Light" panose="02000403000000020004" pitchFamily="2" charset="0"/>
                          <a:cs typeface="Helvetica Neue" panose="02000503000000020004" pitchFamily="2" charset="0"/>
                        </a:rPr>
                        <a:t>Count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71173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0">
                          <a:solidFill>
                            <a:schemeClr val="bg1"/>
                          </a:solidFill>
                          <a:latin typeface="Helvetica Neue Light" panose="02000403000000020004" pitchFamily="2" charset="0"/>
                          <a:ea typeface="Helvetica Neue Light" panose="02000403000000020004" pitchFamily="2" charset="0"/>
                          <a:cs typeface="Helvetica Neue" panose="02000503000000020004" pitchFamily="2" charset="0"/>
                        </a:rPr>
                        <a:t>ADP-ribose site</a:t>
                      </a:r>
                      <a:endParaRPr lang="en-US" b="1" i="0"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i="0">
                          <a:solidFill>
                            <a:schemeClr val="bg1"/>
                          </a:solidFill>
                          <a:latin typeface="Helvetica Neue Light" panose="02000403000000020004" pitchFamily="2" charset="0"/>
                          <a:ea typeface="Helvetica Neue Light" panose="02000403000000020004" pitchFamily="2" charset="0"/>
                          <a:cs typeface="Helvetica Neue" panose="02000503000000020004" pitchFamily="2" charset="0"/>
                        </a:rPr>
                        <a:t>299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44115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i="0">
                          <a:solidFill>
                            <a:schemeClr val="bg1"/>
                          </a:solidFill>
                          <a:latin typeface="Helvetica Neue Light" panose="02000403000000020004" pitchFamily="2" charset="0"/>
                          <a:ea typeface="Helvetica Neue Light" panose="02000403000000020004" pitchFamily="2" charset="0"/>
                          <a:cs typeface="Helvetica Neue" panose="02000503000000020004" pitchFamily="2" charset="0"/>
                        </a:rPr>
                        <a:t>Adenine subsite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i="0">
                          <a:solidFill>
                            <a:schemeClr val="bg1"/>
                          </a:solidFill>
                          <a:latin typeface="Helvetica Neue Light" panose="02000403000000020004" pitchFamily="2" charset="0"/>
                          <a:ea typeface="Helvetica Neue Light" panose="02000403000000020004" pitchFamily="2" charset="0"/>
                          <a:cs typeface="Helvetica Neue" panose="02000503000000020004" pitchFamily="2" charset="0"/>
                        </a:rPr>
                        <a:t>147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544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i="0">
                          <a:solidFill>
                            <a:schemeClr val="bg1"/>
                          </a:solidFill>
                          <a:latin typeface="Helvetica Neue Light" panose="02000403000000020004" pitchFamily="2" charset="0"/>
                          <a:ea typeface="Helvetica Neue Light" panose="02000403000000020004" pitchFamily="2" charset="0"/>
                          <a:cs typeface="Helvetica Neue" panose="02000503000000020004" pitchFamily="2" charset="0"/>
                        </a:rPr>
                        <a:t>Oxyanion hole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i="0">
                          <a:solidFill>
                            <a:schemeClr val="bg1"/>
                          </a:solidFill>
                          <a:latin typeface="Helvetica Neue Light" panose="02000403000000020004" pitchFamily="2" charset="0"/>
                          <a:ea typeface="Helvetica Neue Light" panose="02000403000000020004" pitchFamily="2" charset="0"/>
                          <a:cs typeface="Helvetica Neue" panose="02000503000000020004" pitchFamily="2" charset="0"/>
                        </a:rPr>
                        <a:t>42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43079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i="0">
                          <a:solidFill>
                            <a:schemeClr val="bg1"/>
                          </a:solidFill>
                          <a:latin typeface="Helvetica Neue Light" panose="02000403000000020004" pitchFamily="2" charset="0"/>
                          <a:ea typeface="Helvetica Neue Light" panose="02000403000000020004" pitchFamily="2" charset="0"/>
                          <a:cs typeface="Helvetica Neue" panose="02000503000000020004" pitchFamily="2" charset="0"/>
                        </a:rPr>
                        <a:t>Phosphate subsite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i="0">
                          <a:solidFill>
                            <a:schemeClr val="bg1"/>
                          </a:solidFill>
                          <a:latin typeface="Helvetica Neue Light" panose="02000403000000020004" pitchFamily="2" charset="0"/>
                          <a:ea typeface="Helvetica Neue Light" panose="02000403000000020004" pitchFamily="2" charset="0"/>
                          <a:cs typeface="Helvetica Neue" panose="02000503000000020004" pitchFamily="2" charset="0"/>
                        </a:rPr>
                        <a:t>12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583549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i="0">
                          <a:solidFill>
                            <a:schemeClr val="bg1"/>
                          </a:solidFill>
                          <a:latin typeface="Helvetica Neue Light" panose="02000403000000020004" pitchFamily="2" charset="0"/>
                          <a:ea typeface="Helvetica Neue Light" panose="02000403000000020004" pitchFamily="2" charset="0"/>
                          <a:cs typeface="Helvetica Neue" panose="02000503000000020004" pitchFamily="2" charset="0"/>
                        </a:rPr>
                        <a:t>Ribose subsite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i="0">
                          <a:solidFill>
                            <a:schemeClr val="bg1"/>
                          </a:solidFill>
                          <a:latin typeface="Helvetica Neue Light" panose="02000403000000020004" pitchFamily="2" charset="0"/>
                          <a:ea typeface="Helvetica Neue Light" panose="02000403000000020004" pitchFamily="2" charset="0"/>
                          <a:cs typeface="Helvetica Neue" panose="02000503000000020004" pitchFamily="2" charset="0"/>
                        </a:rPr>
                        <a:t>28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75619321"/>
                  </a:ext>
                </a:extLst>
              </a:tr>
            </a:tbl>
          </a:graphicData>
        </a:graphic>
      </p:graphicFrame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2C0280-4A40-9E9A-EABE-5E01E8AC26E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/>
              <a:t>Bolus of fragments</a:t>
            </a:r>
          </a:p>
        </p:txBody>
      </p:sp>
      <p:pic>
        <p:nvPicPr>
          <p:cNvPr id="6" name="Picture 5" descr="A close-up of a dna molecule&#10;&#10;Description automatically generated">
            <a:extLst>
              <a:ext uri="{FF2B5EF4-FFF2-40B4-BE49-F238E27FC236}">
                <a16:creationId xmlns:a16="http://schemas.microsoft.com/office/drawing/2014/main" id="{EC1A3523-9D3A-B004-511C-B6AA7B1D79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708" b="95975" l="9954" r="97145">
                        <a14:foregroundMark x1="24228" y1="31462" x2="24383" y2="6568"/>
                        <a14:foregroundMark x1="24383" y1="6568" x2="42515" y2="3178"/>
                        <a14:foregroundMark x1="42515" y1="3178" x2="82176" y2="7521"/>
                        <a14:foregroundMark x1="82176" y1="7521" x2="91512" y2="11547"/>
                        <a14:foregroundMark x1="91512" y1="11547" x2="93673" y2="27648"/>
                        <a14:foregroundMark x1="93673" y1="27648" x2="91821" y2="37924"/>
                        <a14:foregroundMark x1="91821" y1="37924" x2="84568" y2="47352"/>
                        <a14:foregroundMark x1="84568" y1="47352" x2="58873" y2="63983"/>
                        <a14:foregroundMark x1="58873" y1="63983" x2="58796" y2="81462"/>
                        <a14:foregroundMark x1="58796" y1="81462" x2="67901" y2="91843"/>
                        <a14:foregroundMark x1="67901" y1="91843" x2="59568" y2="99258"/>
                        <a14:foregroundMark x1="59568" y1="99258" x2="30633" y2="93114"/>
                        <a14:foregroundMark x1="30633" y1="93114" x2="31559" y2="73199"/>
                        <a14:foregroundMark x1="31559" y1="73199" x2="20216" y2="35064"/>
                        <a14:foregroundMark x1="23457" y1="19809" x2="26157" y2="7521"/>
                        <a14:foregroundMark x1="26157" y1="7521" x2="37269" y2="1377"/>
                        <a14:foregroundMark x1="37269" y1="1377" x2="48997" y2="3708"/>
                        <a14:foregroundMark x1="48997" y1="3708" x2="52469" y2="23305"/>
                        <a14:foregroundMark x1="52469" y1="23305" x2="46836" y2="36229"/>
                        <a14:foregroundMark x1="46836" y1="36229" x2="34877" y2="38665"/>
                        <a14:foregroundMark x1="34877" y1="38665" x2="25849" y2="28708"/>
                        <a14:foregroundMark x1="25849" y1="28708" x2="25077" y2="23623"/>
                        <a14:foregroundMark x1="73457" y1="8581" x2="80247" y2="1165"/>
                        <a14:foregroundMark x1="80247" y1="1165" x2="99151" y2="106"/>
                        <a14:foregroundMark x1="99151" y1="106" x2="97222" y2="39725"/>
                        <a14:foregroundMark x1="97222" y1="39725" x2="80247" y2="47775"/>
                        <a14:foregroundMark x1="80247" y1="47775" x2="80015" y2="48199"/>
                        <a14:foregroundMark x1="68210" y1="54767" x2="78318" y2="49894"/>
                        <a14:foregroundMark x1="78318" y1="49894" x2="83246" y2="57336"/>
                        <a14:foregroundMark x1="83114" y1="70422" x2="82793" y2="71398"/>
                        <a14:foregroundMark x1="81850" y1="71058" x2="68981" y2="66419"/>
                        <a14:foregroundMark x1="82793" y1="71398" x2="81886" y2="71071"/>
                        <a14:foregroundMark x1="68981" y1="66419" x2="67438" y2="58581"/>
                        <a14:foregroundMark x1="61728" y1="90572" x2="71373" y2="84852"/>
                        <a14:foregroundMark x1="71373" y1="84852" x2="83951" y2="86970"/>
                        <a14:foregroundMark x1="83951" y1="86970" x2="90355" y2="96186"/>
                        <a14:foregroundMark x1="90355" y1="96186" x2="22840" y2="95975"/>
                        <a14:foregroundMark x1="22840" y1="95975" x2="22614" y2="93589"/>
                        <a14:foregroundMark x1="22877" y1="83333" x2="34182" y2="71186"/>
                        <a14:foregroundMark x1="34182" y1="71186" x2="43364" y2="71716"/>
                        <a14:foregroundMark x1="43364" y1="71716" x2="61651" y2="83369"/>
                        <a14:foregroundMark x1="61651" y1="83369" x2="62269" y2="91949"/>
                        <a14:foregroundMark x1="85185" y1="57415" x2="81250" y2="67797"/>
                        <a14:foregroundMark x1="81250" y1="67797" x2="84336" y2="58157"/>
                        <a14:foregroundMark x1="84336" y1="58157" x2="84336" y2="58051"/>
                        <a14:foregroundMark x1="84414" y1="58581" x2="82253" y2="68856"/>
                        <a14:foregroundMark x1="82253" y1="68856" x2="84182" y2="59852"/>
                        <a14:foregroundMark x1="81404" y1="67373" x2="81559" y2="66208"/>
                        <a14:foregroundMark x1="81790" y1="68750" x2="82176" y2="69280"/>
                        <a14:foregroundMark x1="82176" y1="69703" x2="82176" y2="70021"/>
                        <a14:backgroundMark x1="23071" y1="89936" x2="21219" y2="85911"/>
                        <a14:backgroundMark x1="21451" y1="82945" x2="23380" y2="93326"/>
                        <a14:backgroundMark x1="23380" y1="93326" x2="20833" y2="84322"/>
                        <a14:backgroundMark x1="21296" y1="92691" x2="21836" y2="91949"/>
                        <a14:backgroundMark x1="21605" y1="93008" x2="22299" y2="91102"/>
                        <a14:backgroundMark x1="23225" y1="92691" x2="23071" y2="90784"/>
                        <a14:backgroundMark x1="23688" y1="93326" x2="23071" y2="90572"/>
                        <a14:backgroundMark x1="25077" y1="90572" x2="23302" y2="88347"/>
                        <a14:backgroundMark x1="22222" y1="93008" x2="22299" y2="91314"/>
                        <a14:backgroundMark x1="22685" y1="93326" x2="22840" y2="93750"/>
                        <a14:backgroundMark x1="88580" y1="88559" x2="86806" y2="88559"/>
                        <a14:backgroundMark x1="83410" y1="93750" x2="82022" y2="92267"/>
                        <a14:backgroundMark x1="81771" y1="71254" x2="82176" y2="69915"/>
                        <a14:backgroundMark x1="82176" y1="69915" x2="81900" y2="7143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96419" y="1272989"/>
            <a:ext cx="7065818" cy="5146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4496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CCE7C1-DE21-9E39-F6AA-36BCC4BD41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Algorithmic compound tagging</a:t>
            </a:r>
          </a:p>
        </p:txBody>
      </p:sp>
      <p:pic>
        <p:nvPicPr>
          <p:cNvPr id="4" name="Picture 3" descr="A close-up of a cell&#10;&#10;Description automatically generated">
            <a:extLst>
              <a:ext uri="{FF2B5EF4-FFF2-40B4-BE49-F238E27FC236}">
                <a16:creationId xmlns:a16="http://schemas.microsoft.com/office/drawing/2014/main" id="{BF26263D-EEC7-BC6F-A34A-00E70D4192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3899" y="1278187"/>
            <a:ext cx="5839519" cy="4992335"/>
          </a:xfrm>
          <a:prstGeom prst="rect">
            <a:avLst/>
          </a:prstGeom>
        </p:spPr>
      </p:pic>
      <p:pic>
        <p:nvPicPr>
          <p:cNvPr id="6" name="Picture 5" descr="A structure of a molecule&#10;&#10;Description automatically generated">
            <a:extLst>
              <a:ext uri="{FF2B5EF4-FFF2-40B4-BE49-F238E27FC236}">
                <a16:creationId xmlns:a16="http://schemas.microsoft.com/office/drawing/2014/main" id="{87840777-96C3-D6CA-34D7-80BF7B2CF3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582" y="3707451"/>
            <a:ext cx="5308654" cy="256307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B948123-AF60-A5D1-22FD-252BA24E92FE}"/>
              </a:ext>
            </a:extLst>
          </p:cNvPr>
          <p:cNvSpPr txBox="1"/>
          <p:nvPr/>
        </p:nvSpPr>
        <p:spPr>
          <a:xfrm>
            <a:off x="418582" y="1577155"/>
            <a:ext cx="5308654" cy="147732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Dynamic definitions of the </a:t>
            </a:r>
            <a:r>
              <a:rPr lang="en-US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subpockets</a:t>
            </a:r>
            <a:r>
              <a:rPr lang="en-US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within the protein enabled by </a:t>
            </a:r>
            <a:r>
              <a:rPr lang="en-US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PoseButcher</a:t>
            </a:r>
            <a:r>
              <a:rPr lang="en-US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.</a:t>
            </a:r>
          </a:p>
          <a:p>
            <a:pPr algn="ctr"/>
            <a:endParaRPr lang="en-US">
              <a:solidFill>
                <a:schemeClr val="bg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Virtual hits can be tagged and scored based on subsite and/or protein clashes. </a:t>
            </a:r>
          </a:p>
        </p:txBody>
      </p:sp>
    </p:spTree>
    <p:extLst>
      <p:ext uri="{BB962C8B-B14F-4D97-AF65-F5344CB8AC3E}">
        <p14:creationId xmlns:p14="http://schemas.microsoft.com/office/powerpoint/2010/main" val="7509628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28">
            <a:extLst>
              <a:ext uri="{FF2B5EF4-FFF2-40B4-BE49-F238E27FC236}">
                <a16:creationId xmlns:a16="http://schemas.microsoft.com/office/drawing/2014/main" id="{5BB8AF7D-98F3-BBFC-BB3A-DD87E3B7E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Formulaic Pipeline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906110D-3F65-F95D-E02F-492011C1736C}"/>
              </a:ext>
            </a:extLst>
          </p:cNvPr>
          <p:cNvSpPr/>
          <p:nvPr/>
        </p:nvSpPr>
        <p:spPr>
          <a:xfrm>
            <a:off x="232415" y="1043610"/>
            <a:ext cx="3677479" cy="5655168"/>
          </a:xfrm>
          <a:prstGeom prst="rect">
            <a:avLst/>
          </a:prstGeom>
          <a:solidFill>
            <a:srgbClr val="EFFB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ACD81A8-2DC0-0B7A-1359-6AF68CF18A22}"/>
              </a:ext>
            </a:extLst>
          </p:cNvPr>
          <p:cNvSpPr/>
          <p:nvPr/>
        </p:nvSpPr>
        <p:spPr>
          <a:xfrm>
            <a:off x="4257260" y="1043609"/>
            <a:ext cx="3677479" cy="565516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D96B469-7E69-0CAC-FE94-19E32AF7626A}"/>
              </a:ext>
            </a:extLst>
          </p:cNvPr>
          <p:cNvSpPr/>
          <p:nvPr/>
        </p:nvSpPr>
        <p:spPr>
          <a:xfrm>
            <a:off x="8282106" y="1043609"/>
            <a:ext cx="3677479" cy="565516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27" name="Picture 26" descr="A cartoon hippo with a molecule structure in its mouth&#10;&#10;Description automatically generated">
            <a:extLst>
              <a:ext uri="{FF2B5EF4-FFF2-40B4-BE49-F238E27FC236}">
                <a16:creationId xmlns:a16="http://schemas.microsoft.com/office/drawing/2014/main" id="{27D629E3-5DD3-4196-02E9-99090B0EED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3058" y="1232383"/>
            <a:ext cx="3625882" cy="207193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65828533-8F45-6E9B-F0C5-F0ED2AE32D9D}"/>
              </a:ext>
            </a:extLst>
          </p:cNvPr>
          <p:cNvSpPr txBox="1"/>
          <p:nvPr/>
        </p:nvSpPr>
        <p:spPr>
          <a:xfrm>
            <a:off x="4323168" y="3379103"/>
            <a:ext cx="3545662" cy="28623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Interaction driven compound set optimization</a:t>
            </a:r>
          </a:p>
          <a:p>
            <a:endParaRPr lang="en-US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Profile and fingerprint protein-ligand interactions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Generate reactant (BB) subsets within a budget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Define follow-up priorities / experimental hypotheses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Rank and optimize the BBSs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C7DA27C-6E4A-0DD7-0D55-D6E1241818B1}"/>
              </a:ext>
            </a:extLst>
          </p:cNvPr>
          <p:cNvCxnSpPr/>
          <p:nvPr/>
        </p:nvCxnSpPr>
        <p:spPr>
          <a:xfrm>
            <a:off x="3548270" y="3886200"/>
            <a:ext cx="1113183" cy="0"/>
          </a:xfrm>
          <a:prstGeom prst="straightConnector1">
            <a:avLst/>
          </a:prstGeom>
          <a:ln w="76200">
            <a:solidFill>
              <a:schemeClr val="accent2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39485400-2B81-5D40-6C34-EC7024470D35}"/>
              </a:ext>
            </a:extLst>
          </p:cNvPr>
          <p:cNvCxnSpPr/>
          <p:nvPr/>
        </p:nvCxnSpPr>
        <p:spPr>
          <a:xfrm>
            <a:off x="7593496" y="3886200"/>
            <a:ext cx="1113183" cy="0"/>
          </a:xfrm>
          <a:prstGeom prst="straightConnector1">
            <a:avLst/>
          </a:prstGeom>
          <a:ln w="76200">
            <a:solidFill>
              <a:schemeClr val="accent2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87F9086F-B8FD-C30D-19FB-C034D6C722D0}"/>
              </a:ext>
            </a:extLst>
          </p:cNvPr>
          <p:cNvSpPr txBox="1"/>
          <p:nvPr/>
        </p:nvSpPr>
        <p:spPr>
          <a:xfrm>
            <a:off x="4470951" y="6316213"/>
            <a:ext cx="3250096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4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Diamond / Max Winokan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37A9252-F349-FAE1-14F0-202D33B263BA}"/>
              </a:ext>
            </a:extLst>
          </p:cNvPr>
          <p:cNvSpPr txBox="1"/>
          <p:nvPr/>
        </p:nvSpPr>
        <p:spPr>
          <a:xfrm>
            <a:off x="8496298" y="6316213"/>
            <a:ext cx="3250096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4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Diamond / Warren Thompson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86BC548-D9E1-88DF-3318-3C502CC65E22}"/>
              </a:ext>
            </a:extLst>
          </p:cNvPr>
          <p:cNvSpPr txBox="1"/>
          <p:nvPr/>
        </p:nvSpPr>
        <p:spPr>
          <a:xfrm>
            <a:off x="8348013" y="3379103"/>
            <a:ext cx="3545662" cy="28623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endParaRPr lang="en-US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endParaRPr lang="en-US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endParaRPr lang="en-US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Digitized chemistry platform for rapid (&lt;4 weeks) and low-cost (&lt;£10k) follow-ups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Multi-step synthesis to escape the catalogue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Encoded recipes for adding and optimizing new chemistry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7DA7F68-66AC-38A4-8581-CB45D61F6B79}"/>
              </a:ext>
            </a:extLst>
          </p:cNvPr>
          <p:cNvSpPr txBox="1"/>
          <p:nvPr/>
        </p:nvSpPr>
        <p:spPr>
          <a:xfrm>
            <a:off x="445606" y="6316213"/>
            <a:ext cx="3250096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4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Oxford / Kate Fieseler</a:t>
            </a:r>
          </a:p>
        </p:txBody>
      </p:sp>
      <p:pic>
        <p:nvPicPr>
          <p:cNvPr id="38" name="Picture 37" descr="A book with a science theme&#10;&#10;Description automatically generated with medium confidence">
            <a:extLst>
              <a:ext uri="{FF2B5EF4-FFF2-40B4-BE49-F238E27FC236}">
                <a16:creationId xmlns:a16="http://schemas.microsoft.com/office/drawing/2014/main" id="{CA24F957-6ACE-D3EB-4235-FCC9310DA4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1128" y="1149948"/>
            <a:ext cx="2279052" cy="2279052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8657D601-66D6-C984-D107-16F8B1431DA9}"/>
              </a:ext>
            </a:extLst>
          </p:cNvPr>
          <p:cNvSpPr txBox="1"/>
          <p:nvPr/>
        </p:nvSpPr>
        <p:spPr>
          <a:xfrm>
            <a:off x="297822" y="3429000"/>
            <a:ext cx="3545662" cy="28623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Retrosynthesis Directed Elaborations</a:t>
            </a:r>
          </a:p>
          <a:p>
            <a:pPr algn="ctr"/>
            <a:endParaRPr lang="en-US">
              <a:solidFill>
                <a:schemeClr val="tx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Start with fragment merges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Synthesis routes via Manifold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Vary reactants while constraining reaction sites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Rapid combinatorial expansion of product comps.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Placed w/ Fragmenstein</a:t>
            </a:r>
            <a:endParaRPr lang="en-US">
              <a:solidFill>
                <a:schemeClr val="tx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3" name="Picture 2" descr="A close-up of a machine&#10;&#10;Description automatically generated">
            <a:extLst>
              <a:ext uri="{FF2B5EF4-FFF2-40B4-BE49-F238E27FC236}">
                <a16:creationId xmlns:a16="http://schemas.microsoft.com/office/drawing/2014/main" id="{86A53673-B8FB-43D0-ACB1-273BF6F979A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356" t="12860" r="25537" b="10878"/>
          <a:stretch/>
        </p:blipFill>
        <p:spPr>
          <a:xfrm>
            <a:off x="8835565" y="1254345"/>
            <a:ext cx="2466452" cy="2070258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16406CDA-B469-DACB-8BB7-F7B4BEE60B19}"/>
              </a:ext>
            </a:extLst>
          </p:cNvPr>
          <p:cNvSpPr txBox="1"/>
          <p:nvPr/>
        </p:nvSpPr>
        <p:spPr>
          <a:xfrm>
            <a:off x="8800947" y="3270459"/>
            <a:ext cx="2639794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4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CAR</a:t>
            </a:r>
          </a:p>
        </p:txBody>
      </p:sp>
    </p:spTree>
    <p:extLst>
      <p:ext uri="{BB962C8B-B14F-4D97-AF65-F5344CB8AC3E}">
        <p14:creationId xmlns:p14="http://schemas.microsoft.com/office/powerpoint/2010/main" val="584728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28" grpId="0"/>
      <p:bldP spid="33" grpId="0"/>
      <p:bldP spid="34" grpId="0"/>
      <p:bldP spid="35" grpId="0"/>
      <p:bldP spid="4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897820-2E7B-44AF-5B40-03DE82E5C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72979-89AE-7B43-8006-0FE89AD7F0C8}" type="slidenum">
              <a:rPr lang="en-US" smtClean="0">
                <a:latin typeface="Helvetica" pitchFamily="2" charset="0"/>
              </a:rPr>
              <a:t>13</a:t>
            </a:fld>
            <a:endParaRPr lang="en-US">
              <a:latin typeface="Helvetica" pitchFamily="2" charset="0"/>
            </a:endParaRPr>
          </a:p>
        </p:txBody>
      </p:sp>
      <p:sp>
        <p:nvSpPr>
          <p:cNvPr id="24" name="Title 23">
            <a:extLst>
              <a:ext uri="{FF2B5EF4-FFF2-40B4-BE49-F238E27FC236}">
                <a16:creationId xmlns:a16="http://schemas.microsoft.com/office/drawing/2014/main" id="{B9907106-2030-B1DB-AA1A-A847343A9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b="1">
                <a:latin typeface="Helvetica" pitchFamily="2" charset="0"/>
                <a:cs typeface="Calibri"/>
              </a:rPr>
              <a:t>Elaboration around merges</a:t>
            </a:r>
            <a:endParaRPr lang="en-US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D60884E-2433-951E-DC67-0BC411D702AC}"/>
              </a:ext>
            </a:extLst>
          </p:cNvPr>
          <p:cNvGrpSpPr/>
          <p:nvPr/>
        </p:nvGrpSpPr>
        <p:grpSpPr>
          <a:xfrm>
            <a:off x="-230520" y="941819"/>
            <a:ext cx="12510316" cy="5414531"/>
            <a:chOff x="-349790" y="999678"/>
            <a:chExt cx="12510316" cy="5414531"/>
          </a:xfrm>
        </p:grpSpPr>
        <p:sp>
          <p:nvSpPr>
            <p:cNvPr id="30" name="Right Arrow 29">
              <a:extLst>
                <a:ext uri="{FF2B5EF4-FFF2-40B4-BE49-F238E27FC236}">
                  <a16:creationId xmlns:a16="http://schemas.microsoft.com/office/drawing/2014/main" id="{9493BC6A-C1AA-304F-9FF0-94DA6068EC23}"/>
                </a:ext>
              </a:extLst>
            </p:cNvPr>
            <p:cNvSpPr/>
            <p:nvPr/>
          </p:nvSpPr>
          <p:spPr>
            <a:xfrm rot="10800000">
              <a:off x="3295597" y="3981127"/>
              <a:ext cx="4783439" cy="423396"/>
            </a:xfrm>
            <a:prstGeom prst="rightArrow">
              <a:avLst/>
            </a:prstGeom>
            <a:solidFill>
              <a:srgbClr val="D0CECE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F605039D-9D94-D9C7-1C8D-A81D2A5CCE0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12374" y="1078002"/>
              <a:ext cx="2878435" cy="2924999"/>
            </a:xfrm>
            <a:prstGeom prst="rect">
              <a:avLst/>
            </a:prstGeom>
          </p:spPr>
        </p:pic>
        <p:sp>
          <p:nvSpPr>
            <p:cNvPr id="8" name="Right Arrow 7">
              <a:extLst>
                <a:ext uri="{FF2B5EF4-FFF2-40B4-BE49-F238E27FC236}">
                  <a16:creationId xmlns:a16="http://schemas.microsoft.com/office/drawing/2014/main" id="{2B20FB8C-AE35-809C-7703-A607B91D4535}"/>
                </a:ext>
              </a:extLst>
            </p:cNvPr>
            <p:cNvSpPr/>
            <p:nvPr/>
          </p:nvSpPr>
          <p:spPr>
            <a:xfrm>
              <a:off x="2840963" y="3445991"/>
              <a:ext cx="2219172" cy="423396"/>
            </a:xfrm>
            <a:prstGeom prst="rightArrow">
              <a:avLst/>
            </a:prstGeom>
            <a:solidFill>
              <a:srgbClr val="D0CECE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E4AB2E2-AABA-3E1F-25FF-EA39F2FAA40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50618" y="999678"/>
              <a:ext cx="2878435" cy="2924998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74C21CA3-8592-F718-A5BE-E389BE96658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349790" y="1078003"/>
              <a:ext cx="3113459" cy="3163824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3D673C9-A240-9385-0EA0-9163321BD403}"/>
                </a:ext>
              </a:extLst>
            </p:cNvPr>
            <p:cNvSpPr txBox="1"/>
            <p:nvPr/>
          </p:nvSpPr>
          <p:spPr>
            <a:xfrm>
              <a:off x="0" y="1350987"/>
              <a:ext cx="117647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>
                  <a:latin typeface="Helvetica" pitchFamily="2" charset="0"/>
                </a:rPr>
                <a:t>INPUT: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D70E09E-6441-6B0C-DAFF-DF7FFB77F2E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625840" y="3840285"/>
              <a:ext cx="2412071" cy="1357788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A1744AE5-53AF-CC66-3E5B-7DF38851291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736990" y="5056421"/>
              <a:ext cx="2189980" cy="1357788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DE095B47-635D-C767-9F55-A500CA7E22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r="49414"/>
            <a:stretch/>
          </p:blipFill>
          <p:spPr>
            <a:xfrm>
              <a:off x="8047837" y="3096262"/>
              <a:ext cx="1733042" cy="474663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4E966F0-2118-DD78-35AB-86CB698F4E46}"/>
                </a:ext>
              </a:extLst>
            </p:cNvPr>
            <p:cNvSpPr txBox="1"/>
            <p:nvPr/>
          </p:nvSpPr>
          <p:spPr>
            <a:xfrm>
              <a:off x="7940418" y="1883308"/>
              <a:ext cx="2054371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>
                  <a:latin typeface="Helvetica" pitchFamily="2" charset="0"/>
                </a:rPr>
                <a:t>Retrosynthesis search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000" b="1">
                  <a:latin typeface="Helvetica" pitchFamily="2" charset="0"/>
                </a:rPr>
                <a:t>Chemist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000" b="1">
                  <a:latin typeface="Helvetica" pitchFamily="2" charset="0"/>
                </a:rPr>
                <a:t>Algorithmic 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46CF0A0-E4FD-0941-9760-67A8385A4848}"/>
                </a:ext>
              </a:extLst>
            </p:cNvPr>
            <p:cNvSpPr txBox="1"/>
            <p:nvPr/>
          </p:nvSpPr>
          <p:spPr>
            <a:xfrm>
              <a:off x="10106155" y="3396987"/>
              <a:ext cx="205437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err="1">
                  <a:latin typeface="Helvetica" pitchFamily="2" charset="0"/>
                </a:rPr>
                <a:t>Amidation</a:t>
              </a:r>
              <a:endParaRPr lang="en-US" sz="2000" b="1">
                <a:latin typeface="Helvetica" pitchFamily="2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01F3F23-E97C-83C5-A087-667349D7A052}"/>
                </a:ext>
              </a:extLst>
            </p:cNvPr>
            <p:cNvSpPr txBox="1"/>
            <p:nvPr/>
          </p:nvSpPr>
          <p:spPr>
            <a:xfrm>
              <a:off x="8105247" y="4023204"/>
              <a:ext cx="16722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latin typeface="Helvetica" pitchFamily="2" charset="0"/>
                </a:rPr>
                <a:t>Primary amine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E4F1A48-4781-B248-9ADA-CB981D69D71B}"/>
                </a:ext>
              </a:extLst>
            </p:cNvPr>
            <p:cNvSpPr txBox="1"/>
            <p:nvPr/>
          </p:nvSpPr>
          <p:spPr>
            <a:xfrm>
              <a:off x="8342291" y="5496028"/>
              <a:ext cx="17491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latin typeface="Helvetica" pitchFamily="2" charset="0"/>
                </a:rPr>
                <a:t>Carboxylic acid</a:t>
              </a: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C4AC7CCF-E544-A611-B267-1CEA95E5EAD5}"/>
                </a:ext>
              </a:extLst>
            </p:cNvPr>
            <p:cNvSpPr/>
            <p:nvPr/>
          </p:nvSpPr>
          <p:spPr>
            <a:xfrm>
              <a:off x="9744307" y="3900495"/>
              <a:ext cx="475785" cy="442475"/>
            </a:xfrm>
            <a:prstGeom prst="ellipse">
              <a:avLst/>
            </a:prstGeom>
            <a:noFill/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" pitchFamily="2" charset="0"/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B37FBC45-41CC-441E-8DB4-A441893665C9}"/>
                </a:ext>
              </a:extLst>
            </p:cNvPr>
            <p:cNvSpPr/>
            <p:nvPr/>
          </p:nvSpPr>
          <p:spPr>
            <a:xfrm>
              <a:off x="11070016" y="5495422"/>
              <a:ext cx="967895" cy="900132"/>
            </a:xfrm>
            <a:prstGeom prst="ellipse">
              <a:avLst/>
            </a:prstGeom>
            <a:noFill/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" pitchFamily="2" charset="0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B874FE6-8AAE-6B49-1916-5C3211BFC3FF}"/>
                </a:ext>
              </a:extLst>
            </p:cNvPr>
            <p:cNvSpPr txBox="1"/>
            <p:nvPr/>
          </p:nvSpPr>
          <p:spPr>
            <a:xfrm>
              <a:off x="115908" y="3454672"/>
              <a:ext cx="23391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latin typeface="Helvetica" pitchFamily="2" charset="0"/>
                </a:rPr>
                <a:t>Inspiration fragments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6F3536A-9A2E-5044-B303-7107521E98AD}"/>
                </a:ext>
              </a:extLst>
            </p:cNvPr>
            <p:cNvSpPr txBox="1"/>
            <p:nvPr/>
          </p:nvSpPr>
          <p:spPr>
            <a:xfrm>
              <a:off x="5431102" y="3403497"/>
              <a:ext cx="21082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latin typeface="Helvetica" pitchFamily="2" charset="0"/>
                </a:rPr>
                <a:t>Merged compound</a:t>
              </a:r>
            </a:p>
          </p:txBody>
        </p:sp>
        <p:sp>
          <p:nvSpPr>
            <p:cNvPr id="9" name="Right Arrow 8">
              <a:extLst>
                <a:ext uri="{FF2B5EF4-FFF2-40B4-BE49-F238E27FC236}">
                  <a16:creationId xmlns:a16="http://schemas.microsoft.com/office/drawing/2014/main" id="{FF3DD222-A088-66F5-1CBB-A77848950332}"/>
                </a:ext>
              </a:extLst>
            </p:cNvPr>
            <p:cNvSpPr/>
            <p:nvPr/>
          </p:nvSpPr>
          <p:spPr>
            <a:xfrm>
              <a:off x="7674404" y="3393568"/>
              <a:ext cx="2545687" cy="423396"/>
            </a:xfrm>
            <a:prstGeom prst="rightArrow">
              <a:avLst/>
            </a:prstGeom>
            <a:solidFill>
              <a:srgbClr val="D0CECE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" name="Picture 21" descr="A molecule structure with grey and red balls&#10;&#10;Description automatically generated">
              <a:extLst>
                <a:ext uri="{FF2B5EF4-FFF2-40B4-BE49-F238E27FC236}">
                  <a16:creationId xmlns:a16="http://schemas.microsoft.com/office/drawing/2014/main" id="{5C58BCF3-78EB-2DB4-A8AA-EA794CDBA2A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745087" y="4241828"/>
              <a:ext cx="2896028" cy="201756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6" name="Right Arrow 25">
              <a:extLst>
                <a:ext uri="{FF2B5EF4-FFF2-40B4-BE49-F238E27FC236}">
                  <a16:creationId xmlns:a16="http://schemas.microsoft.com/office/drawing/2014/main" id="{B850F8E4-9B18-3F1D-8D1D-7AD9E9DB55E9}"/>
                </a:ext>
              </a:extLst>
            </p:cNvPr>
            <p:cNvSpPr/>
            <p:nvPr/>
          </p:nvSpPr>
          <p:spPr>
            <a:xfrm rot="10800000">
              <a:off x="6752056" y="5486455"/>
              <a:ext cx="1573014" cy="423396"/>
            </a:xfrm>
            <a:prstGeom prst="rightArrow">
              <a:avLst/>
            </a:prstGeom>
            <a:solidFill>
              <a:srgbClr val="D0CECE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6E0CDAF-3F21-352A-246F-3CE06AD04604}"/>
                </a:ext>
              </a:extLst>
            </p:cNvPr>
            <p:cNvSpPr txBox="1"/>
            <p:nvPr/>
          </p:nvSpPr>
          <p:spPr>
            <a:xfrm>
              <a:off x="6673075" y="4600974"/>
              <a:ext cx="205437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>
                  <a:latin typeface="Helvetica" pitchFamily="2" charset="0"/>
                </a:rPr>
                <a:t>Superstructure search of reactants in catalogues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0677F3F-0FB8-869F-01BC-F5FC81C0EE14}"/>
                </a:ext>
              </a:extLst>
            </p:cNvPr>
            <p:cNvSpPr txBox="1"/>
            <p:nvPr/>
          </p:nvSpPr>
          <p:spPr>
            <a:xfrm>
              <a:off x="-42170" y="3836463"/>
              <a:ext cx="151791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>
                  <a:latin typeface="Helvetica" pitchFamily="2" charset="0"/>
                </a:rPr>
                <a:t>OUTPUT:</a:t>
              </a:r>
            </a:p>
          </p:txBody>
        </p:sp>
        <p:pic>
          <p:nvPicPr>
            <p:cNvPr id="37" name="Picture 36" descr="A structure of a molecule&#10;&#10;Description automatically generated">
              <a:extLst>
                <a:ext uri="{FF2B5EF4-FFF2-40B4-BE49-F238E27FC236}">
                  <a16:creationId xmlns:a16="http://schemas.microsoft.com/office/drawing/2014/main" id="{6C0A6FBF-22E7-826C-AD23-71C7509EC9B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71779" y="4280932"/>
              <a:ext cx="2844156" cy="1981429"/>
            </a:xfrm>
            <a:prstGeom prst="rect">
              <a:avLst/>
            </a:prstGeom>
            <a:ln>
              <a:solidFill>
                <a:schemeClr val="dk1"/>
              </a:solidFill>
            </a:ln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BAB7C14-37F5-5E46-66EC-8F29A8793DFA}"/>
                </a:ext>
              </a:extLst>
            </p:cNvPr>
            <p:cNvSpPr txBox="1"/>
            <p:nvPr/>
          </p:nvSpPr>
          <p:spPr>
            <a:xfrm>
              <a:off x="10284384" y="2475368"/>
              <a:ext cx="133882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>
                  <a:latin typeface="Helvetica" pitchFamily="2" charset="0"/>
                </a:rPr>
                <a:t>Reactants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038294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1122-7270-378B-234B-34B9BC228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Fragment Screen</a:t>
            </a:r>
          </a:p>
        </p:txBody>
      </p:sp>
      <p:pic>
        <p:nvPicPr>
          <p:cNvPr id="14" name="Picture 13" descr="A graph of different colored squares&#10;&#10;Description automatically generated with medium confidence">
            <a:extLst>
              <a:ext uri="{FF2B5EF4-FFF2-40B4-BE49-F238E27FC236}">
                <a16:creationId xmlns:a16="http://schemas.microsoft.com/office/drawing/2014/main" id="{86FD53A7-DDA9-C258-AFD6-C3E6EDA7AC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215" y="1237273"/>
            <a:ext cx="11379570" cy="5620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4880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1122-7270-378B-234B-34B9BC228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Fragment Screen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CDFB2F-93B1-956D-99FA-171D22CC748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7081" y="1208253"/>
            <a:ext cx="5307352" cy="5513219"/>
          </a:xfrm>
        </p:spPr>
        <p:txBody>
          <a:bodyPr/>
          <a:lstStyle/>
          <a:p>
            <a:pPr marL="0" indent="0">
              <a:buNone/>
            </a:pPr>
            <a:r>
              <a:rPr lang="en-US" u="sng"/>
              <a:t>Interactions by residue:</a:t>
            </a:r>
          </a:p>
          <a:p>
            <a:pPr marL="0" indent="0">
              <a:buNone/>
            </a:pPr>
            <a:r>
              <a:rPr lang="en-US"/>
              <a:t>ASP 10</a:t>
            </a:r>
          </a:p>
          <a:p>
            <a:pPr marL="0" indent="0">
              <a:buNone/>
            </a:pPr>
            <a:r>
              <a:rPr lang="en-US"/>
              <a:t>ILE 11</a:t>
            </a:r>
          </a:p>
          <a:p>
            <a:pPr marL="0" indent="0">
              <a:buNone/>
            </a:pPr>
            <a:r>
              <a:rPr lang="en-US"/>
              <a:t>CYS 143</a:t>
            </a:r>
          </a:p>
          <a:p>
            <a:pPr marL="0" indent="0">
              <a:buNone/>
            </a:pPr>
            <a:r>
              <a:rPr lang="en-US"/>
              <a:t>ARG 144</a:t>
            </a:r>
          </a:p>
          <a:p>
            <a:pPr marL="0" indent="0">
              <a:buNone/>
            </a:pPr>
            <a:r>
              <a:rPr lang="en-US"/>
              <a:t>TRP 148</a:t>
            </a:r>
          </a:p>
        </p:txBody>
      </p:sp>
      <p:pic>
        <p:nvPicPr>
          <p:cNvPr id="10" name="Content Placeholder 9" descr="A graph of a hippo&#10;&#10;Description automatically generated">
            <a:extLst>
              <a:ext uri="{FF2B5EF4-FFF2-40B4-BE49-F238E27FC236}">
                <a16:creationId xmlns:a16="http://schemas.microsoft.com/office/drawing/2014/main" id="{FB6C6926-4210-8AE4-8B4C-DFCAF267590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945307" y="1373619"/>
            <a:ext cx="7064979" cy="4110761"/>
          </a:xfrm>
        </p:spPr>
      </p:pic>
      <p:pic>
        <p:nvPicPr>
          <p:cNvPr id="12" name="Picture 11" descr="A structure of a chemical compound&#10;&#10;Description automatically generated">
            <a:extLst>
              <a:ext uri="{FF2B5EF4-FFF2-40B4-BE49-F238E27FC236}">
                <a16:creationId xmlns:a16="http://schemas.microsoft.com/office/drawing/2014/main" id="{2D7B828C-886B-BD97-4E5D-266735BFE8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7593" y="5773793"/>
            <a:ext cx="2085866" cy="807905"/>
          </a:xfrm>
          <a:prstGeom prst="rect">
            <a:avLst/>
          </a:prstGeom>
        </p:spPr>
      </p:pic>
      <p:pic>
        <p:nvPicPr>
          <p:cNvPr id="14" name="Picture 13" descr="A structure of a molecule&#10;&#10;Description automatically generated">
            <a:extLst>
              <a:ext uri="{FF2B5EF4-FFF2-40B4-BE49-F238E27FC236}">
                <a16:creationId xmlns:a16="http://schemas.microsoft.com/office/drawing/2014/main" id="{2985B0E9-8F74-BC3D-212B-E7427FD216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1259" y="5634340"/>
            <a:ext cx="1535022" cy="937171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198D2B6-A4E1-6322-CDEB-952D23814C26}"/>
              </a:ext>
            </a:extLst>
          </p:cNvPr>
          <p:cNvCxnSpPr/>
          <p:nvPr/>
        </p:nvCxnSpPr>
        <p:spPr>
          <a:xfrm flipV="1">
            <a:off x="5635487" y="5178287"/>
            <a:ext cx="0" cy="595506"/>
          </a:xfrm>
          <a:prstGeom prst="straightConnector1">
            <a:avLst/>
          </a:prstGeom>
          <a:ln w="76200"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0E4870B-DA7A-7860-67D9-5F8B78D4AB4F}"/>
              </a:ext>
            </a:extLst>
          </p:cNvPr>
          <p:cNvCxnSpPr>
            <a:cxnSpLocks/>
          </p:cNvCxnSpPr>
          <p:nvPr/>
        </p:nvCxnSpPr>
        <p:spPr>
          <a:xfrm flipH="1" flipV="1">
            <a:off x="7551259" y="5178287"/>
            <a:ext cx="170094" cy="471459"/>
          </a:xfrm>
          <a:prstGeom prst="straightConnector1">
            <a:avLst/>
          </a:prstGeom>
          <a:ln w="76200"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30339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86F4DD50-ED0D-4AC0-DC5D-713ABE163215}"/>
              </a:ext>
            </a:extLst>
          </p:cNvPr>
          <p:cNvSpPr/>
          <p:nvPr/>
        </p:nvSpPr>
        <p:spPr>
          <a:xfrm>
            <a:off x="392906" y="1571625"/>
            <a:ext cx="5703094" cy="4714875"/>
          </a:xfrm>
          <a:prstGeom prst="roundRect">
            <a:avLst>
              <a:gd name="adj" fmla="val 454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86DC1B0-E13D-57BA-058A-68DA75132F6D}"/>
              </a:ext>
            </a:extLst>
          </p:cNvPr>
          <p:cNvSpPr/>
          <p:nvPr/>
        </p:nvSpPr>
        <p:spPr>
          <a:xfrm>
            <a:off x="8684897" y="3050073"/>
            <a:ext cx="3374981" cy="33749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2D5CF5AA-36C6-1EE9-8096-FD403D44C0B7}"/>
              </a:ext>
            </a:extLst>
          </p:cNvPr>
          <p:cNvSpPr/>
          <p:nvPr/>
        </p:nvSpPr>
        <p:spPr>
          <a:xfrm>
            <a:off x="6195471" y="997485"/>
            <a:ext cx="3200400" cy="3200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897820-2E7B-44AF-5B40-03DE82E5C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72979-89AE-7B43-8006-0FE89AD7F0C8}" type="slidenum">
              <a:rPr lang="en-US" smtClean="0">
                <a:latin typeface="Helvetica" pitchFamily="2" charset="0"/>
              </a:rPr>
              <a:t>16</a:t>
            </a:fld>
            <a:endParaRPr lang="en-US">
              <a:latin typeface="Helvetica" pitchFamily="2" charset="0"/>
            </a:endParaRPr>
          </a:p>
        </p:txBody>
      </p:sp>
      <p:sp>
        <p:nvSpPr>
          <p:cNvPr id="17" name="Title 16">
            <a:extLst>
              <a:ext uri="{FF2B5EF4-FFF2-40B4-BE49-F238E27FC236}">
                <a16:creationId xmlns:a16="http://schemas.microsoft.com/office/drawing/2014/main" id="{3E60E5CA-9AF3-A0D6-CE8B-1421FA3B7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b="1">
                <a:latin typeface="Helvetica" pitchFamily="2" charset="0"/>
                <a:cs typeface="Calibri"/>
              </a:rPr>
              <a:t>Pose prediction</a:t>
            </a:r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680C6AF-C0B2-2DA8-5F96-94158577DBD7}"/>
              </a:ext>
            </a:extLst>
          </p:cNvPr>
          <p:cNvGrpSpPr/>
          <p:nvPr/>
        </p:nvGrpSpPr>
        <p:grpSpPr>
          <a:xfrm>
            <a:off x="471147" y="1669511"/>
            <a:ext cx="5525384" cy="4507239"/>
            <a:chOff x="6571448" y="158763"/>
            <a:chExt cx="5525384" cy="4507239"/>
          </a:xfrm>
        </p:grpSpPr>
        <p:pic>
          <p:nvPicPr>
            <p:cNvPr id="7" name="Picture 6" descr="A structure of a molecule&#10;&#10;Description automatically generated">
              <a:extLst>
                <a:ext uri="{FF2B5EF4-FFF2-40B4-BE49-F238E27FC236}">
                  <a16:creationId xmlns:a16="http://schemas.microsoft.com/office/drawing/2014/main" id="{1F61ABDF-423A-5F06-BF20-3B7BF1DD13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71448" y="158763"/>
              <a:ext cx="5525384" cy="3923023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DD9C0E7-D532-0BE8-2D88-85F78165E211}"/>
                </a:ext>
              </a:extLst>
            </p:cNvPr>
            <p:cNvSpPr txBox="1"/>
            <p:nvPr/>
          </p:nvSpPr>
          <p:spPr>
            <a:xfrm>
              <a:off x="6571448" y="4081227"/>
              <a:ext cx="552538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>
                  <a:solidFill>
                    <a:sysClr val="windowText" lastClr="000000"/>
                  </a:solidFill>
                  <a:latin typeface="Helvetica" pitchFamily="2" charset="0"/>
                </a:rPr>
                <a:t>Elaborated compounds placed in comparison to fixed original merged compound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D6395D6-3164-5EF6-D9B1-B48A4B54E242}"/>
              </a:ext>
            </a:extLst>
          </p:cNvPr>
          <p:cNvGrpSpPr/>
          <p:nvPr/>
        </p:nvGrpSpPr>
        <p:grpSpPr>
          <a:xfrm>
            <a:off x="8291992" y="2780514"/>
            <a:ext cx="3849054" cy="3396632"/>
            <a:chOff x="2246946" y="2635817"/>
            <a:chExt cx="3849054" cy="339663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C4FA81B-B490-3650-E281-1E766679DF8B}"/>
                </a:ext>
              </a:extLst>
            </p:cNvPr>
            <p:cNvSpPr txBox="1"/>
            <p:nvPr/>
          </p:nvSpPr>
          <p:spPr>
            <a:xfrm>
              <a:off x="2994959" y="5386118"/>
              <a:ext cx="276229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>
                  <a:latin typeface="Helvetica" pitchFamily="2" charset="0"/>
                </a:rPr>
                <a:t>Unsuccessful placement</a:t>
              </a:r>
            </a:p>
            <a:p>
              <a:pPr algn="ctr"/>
              <a:r>
                <a:rPr lang="en-US">
                  <a:latin typeface="Helvetica" pitchFamily="2" charset="0"/>
                </a:rPr>
                <a:t>RMSD = </a:t>
              </a:r>
              <a:r>
                <a:rPr lang="en-US">
                  <a:solidFill>
                    <a:srgbClr val="FF0000"/>
                  </a:solidFill>
                  <a:latin typeface="Helvetica" pitchFamily="2" charset="0"/>
                </a:rPr>
                <a:t>2.33 </a:t>
              </a:r>
              <a:r>
                <a:rPr lang="en-US" err="1">
                  <a:solidFill>
                    <a:srgbClr val="FF0000"/>
                  </a:solidFill>
                  <a:latin typeface="Helvetica" pitchFamily="2" charset="0"/>
                </a:rPr>
                <a:t>Å</a:t>
              </a:r>
              <a:r>
                <a:rPr lang="en-US">
                  <a:solidFill>
                    <a:srgbClr val="FF0000"/>
                  </a:solidFill>
                  <a:latin typeface="Helvetica" pitchFamily="2" charset="0"/>
                </a:rPr>
                <a:t> </a:t>
              </a: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4B177FA-AB6D-C664-D14E-B762A3F99E3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46946" y="2635817"/>
              <a:ext cx="3849054" cy="2916098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AF5AC217-C6F8-07C0-28B5-DE9C69801DA2}"/>
              </a:ext>
            </a:extLst>
          </p:cNvPr>
          <p:cNvGrpSpPr/>
          <p:nvPr/>
        </p:nvGrpSpPr>
        <p:grpSpPr>
          <a:xfrm>
            <a:off x="5970613" y="617447"/>
            <a:ext cx="3749585" cy="3315538"/>
            <a:chOff x="-460936" y="2669976"/>
            <a:chExt cx="3749585" cy="331553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5DA9C0A-0BF2-BD3F-AF2F-D13ABBD5E0FE}"/>
                </a:ext>
              </a:extLst>
            </p:cNvPr>
            <p:cNvSpPr txBox="1"/>
            <p:nvPr/>
          </p:nvSpPr>
          <p:spPr>
            <a:xfrm>
              <a:off x="69343" y="5339183"/>
              <a:ext cx="242887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>
                  <a:solidFill>
                    <a:sysClr val="windowText" lastClr="000000"/>
                  </a:solidFill>
                  <a:latin typeface="Helvetica" pitchFamily="2" charset="0"/>
                </a:rPr>
                <a:t>Successful placement</a:t>
              </a:r>
            </a:p>
            <a:p>
              <a:pPr algn="ctr"/>
              <a:r>
                <a:rPr lang="en-US">
                  <a:solidFill>
                    <a:sysClr val="windowText" lastClr="000000"/>
                  </a:solidFill>
                  <a:latin typeface="Helvetica" pitchFamily="2" charset="0"/>
                </a:rPr>
                <a:t>RMSD = </a:t>
              </a:r>
              <a:r>
                <a:rPr lang="en-US">
                  <a:solidFill>
                    <a:srgbClr val="00B050"/>
                  </a:solidFill>
                  <a:latin typeface="Helvetica" pitchFamily="2" charset="0"/>
                </a:rPr>
                <a:t>0.79 </a:t>
              </a:r>
              <a:r>
                <a:rPr lang="en-US" err="1">
                  <a:solidFill>
                    <a:srgbClr val="00B050"/>
                  </a:solidFill>
                  <a:latin typeface="Helvetica" pitchFamily="2" charset="0"/>
                </a:rPr>
                <a:t>Å</a:t>
              </a:r>
              <a:r>
                <a:rPr lang="en-US">
                  <a:solidFill>
                    <a:srgbClr val="00B050"/>
                  </a:solidFill>
                  <a:latin typeface="Helvetica" pitchFamily="2" charset="0"/>
                </a:rPr>
                <a:t> 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D8A5819-D7F1-C4CC-FEB4-642C4F7A1E3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460936" y="2669976"/>
              <a:ext cx="3749585" cy="28407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208452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729806D-6212-4284-602E-3C64AE55F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500" b="1"/>
              <a:t>FFF</a:t>
            </a:r>
            <a:r>
              <a:rPr lang="en-US" sz="2500" b="1" i="1">
                <a:effectLst/>
              </a:rPr>
              <a:t> is driving fragment progression at XChem</a:t>
            </a:r>
            <a:endParaRPr lang="en-GB" sz="25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60B637-7991-06D7-0450-1E375758E6CC}"/>
              </a:ext>
            </a:extLst>
          </p:cNvPr>
          <p:cNvSpPr txBox="1">
            <a:spLocks/>
          </p:cNvSpPr>
          <p:nvPr/>
        </p:nvSpPr>
        <p:spPr>
          <a:xfrm>
            <a:off x="-10263" y="995144"/>
            <a:ext cx="10573571" cy="6191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1" kern="1200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1pPr>
          </a:lstStyle>
          <a:p>
            <a:r>
              <a:rPr lang="en-US" sz="3100" b="1"/>
              <a:t>CAR is driving fragment progression at XChem</a:t>
            </a:r>
            <a:endParaRPr lang="en-GB" sz="3100" b="1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91B9091-A101-3A69-2F75-00E57F6AF556}"/>
              </a:ext>
            </a:extLst>
          </p:cNvPr>
          <p:cNvGrpSpPr/>
          <p:nvPr/>
        </p:nvGrpSpPr>
        <p:grpSpPr>
          <a:xfrm>
            <a:off x="10910555" y="1191851"/>
            <a:ext cx="1099731" cy="1266655"/>
            <a:chOff x="10920818" y="196708"/>
            <a:chExt cx="1099731" cy="126665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37EE2983-D1E4-B2B2-0375-646B7460571D}"/>
                </a:ext>
              </a:extLst>
            </p:cNvPr>
            <p:cNvGrpSpPr/>
            <p:nvPr/>
          </p:nvGrpSpPr>
          <p:grpSpPr>
            <a:xfrm>
              <a:off x="10920818" y="196708"/>
              <a:ext cx="1099731" cy="1266655"/>
              <a:chOff x="9715500" y="571670"/>
              <a:chExt cx="1943100" cy="2238035"/>
            </a:xfrm>
          </p:grpSpPr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8F7ED949-4115-A6CB-2051-850B508C35A9}"/>
                  </a:ext>
                </a:extLst>
              </p:cNvPr>
              <p:cNvGrpSpPr/>
              <p:nvPr/>
            </p:nvGrpSpPr>
            <p:grpSpPr>
              <a:xfrm>
                <a:off x="9715500" y="571670"/>
                <a:ext cx="1943100" cy="2238035"/>
                <a:chOff x="7524750" y="1543050"/>
                <a:chExt cx="3200400" cy="3686175"/>
              </a:xfrm>
            </p:grpSpPr>
            <p:pic>
              <p:nvPicPr>
                <p:cNvPr id="20" name="Picture 19" descr="A diagram of a cell structure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757AD96D-704A-B61D-B717-BD5259AA893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70318" t="46862" r="235" b="10566"/>
                <a:stretch/>
              </p:blipFill>
              <p:spPr>
                <a:xfrm>
                  <a:off x="7734299" y="1543050"/>
                  <a:ext cx="2990851" cy="3686175"/>
                </a:xfrm>
                <a:prstGeom prst="rect">
                  <a:avLst/>
                </a:prstGeom>
              </p:spPr>
            </p:pic>
            <p:sp>
              <p:nvSpPr>
                <p:cNvPr id="21" name="Freeform: Shape 20">
                  <a:extLst>
                    <a:ext uri="{FF2B5EF4-FFF2-40B4-BE49-F238E27FC236}">
                      <a16:creationId xmlns:a16="http://schemas.microsoft.com/office/drawing/2014/main" id="{BF9FE796-A14A-4490-7508-20C1C77A7B28}"/>
                    </a:ext>
                  </a:extLst>
                </p:cNvPr>
                <p:cNvSpPr/>
                <p:nvPr/>
              </p:nvSpPr>
              <p:spPr>
                <a:xfrm>
                  <a:off x="7524750" y="4029075"/>
                  <a:ext cx="666750" cy="1200150"/>
                </a:xfrm>
                <a:custGeom>
                  <a:avLst/>
                  <a:gdLst>
                    <a:gd name="connsiteX0" fmla="*/ 0 w 762000"/>
                    <a:gd name="connsiteY0" fmla="*/ 0 h 1247775"/>
                    <a:gd name="connsiteX1" fmla="*/ 381000 w 762000"/>
                    <a:gd name="connsiteY1" fmla="*/ 28575 h 1247775"/>
                    <a:gd name="connsiteX2" fmla="*/ 762000 w 762000"/>
                    <a:gd name="connsiteY2" fmla="*/ 781050 h 1247775"/>
                    <a:gd name="connsiteX3" fmla="*/ 228600 w 762000"/>
                    <a:gd name="connsiteY3" fmla="*/ 1247775 h 1247775"/>
                    <a:gd name="connsiteX4" fmla="*/ 0 w 762000"/>
                    <a:gd name="connsiteY4" fmla="*/ 0 h 12477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62000" h="1247775">
                      <a:moveTo>
                        <a:pt x="0" y="0"/>
                      </a:moveTo>
                      <a:lnTo>
                        <a:pt x="381000" y="28575"/>
                      </a:lnTo>
                      <a:lnTo>
                        <a:pt x="762000" y="781050"/>
                      </a:lnTo>
                      <a:lnTo>
                        <a:pt x="228600" y="124777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C0BF49CA-E7E0-9C53-A171-615E02B65430}"/>
                  </a:ext>
                </a:extLst>
              </p:cNvPr>
              <p:cNvSpPr/>
              <p:nvPr/>
            </p:nvSpPr>
            <p:spPr>
              <a:xfrm>
                <a:off x="10634113" y="1123951"/>
                <a:ext cx="733426" cy="519113"/>
              </a:xfrm>
              <a:prstGeom prst="ellipse">
                <a:avLst/>
              </a:prstGeom>
              <a:noFill/>
              <a:ln w="5715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1EDF6942-DA40-D9FC-9B31-C17EDC9C5A9F}"/>
                </a:ext>
              </a:extLst>
            </p:cNvPr>
            <p:cNvSpPr/>
            <p:nvPr/>
          </p:nvSpPr>
          <p:spPr>
            <a:xfrm>
              <a:off x="11050198" y="509281"/>
              <a:ext cx="415095" cy="293801"/>
            </a:xfrm>
            <a:prstGeom prst="ellipse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D9D82D34-2F65-A131-0B03-5DFF8B3166BF}"/>
                </a:ext>
              </a:extLst>
            </p:cNvPr>
            <p:cNvSpPr/>
            <p:nvPr/>
          </p:nvSpPr>
          <p:spPr>
            <a:xfrm>
              <a:off x="11469298" y="995056"/>
              <a:ext cx="415095" cy="293801"/>
            </a:xfrm>
            <a:prstGeom prst="ellipse">
              <a:avLst/>
            </a:prstGeom>
            <a:noFill/>
            <a:ln w="57150"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E7B1636-F906-5218-BF91-24FCF71AE1FC}"/>
              </a:ext>
            </a:extLst>
          </p:cNvPr>
          <p:cNvGrpSpPr/>
          <p:nvPr/>
        </p:nvGrpSpPr>
        <p:grpSpPr>
          <a:xfrm>
            <a:off x="281141" y="3312762"/>
            <a:ext cx="11532044" cy="2838184"/>
            <a:chOff x="488505" y="2083514"/>
            <a:chExt cx="11532044" cy="2838184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041F10CA-C2BF-C4E9-A72F-1D5635ABD73A}"/>
                </a:ext>
              </a:extLst>
            </p:cNvPr>
            <p:cNvGrpSpPr/>
            <p:nvPr/>
          </p:nvGrpSpPr>
          <p:grpSpPr>
            <a:xfrm>
              <a:off x="660958" y="2105962"/>
              <a:ext cx="11359591" cy="2793289"/>
              <a:chOff x="1059974" y="3390898"/>
              <a:chExt cx="7873384" cy="1936041"/>
            </a:xfrm>
          </p:grpSpPr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C025C443-BD10-7F2B-A0DB-69AEE417AE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961422" y="3390898"/>
                <a:ext cx="3971936" cy="1936041"/>
              </a:xfrm>
              <a:prstGeom prst="rect">
                <a:avLst/>
              </a:prstGeom>
            </p:spPr>
          </p:pic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BA338EC-9DFF-2180-F26D-0B57665EB863}"/>
                  </a:ext>
                </a:extLst>
              </p:cNvPr>
              <p:cNvSpPr txBox="1"/>
              <p:nvPr/>
            </p:nvSpPr>
            <p:spPr>
              <a:xfrm>
                <a:off x="1059974" y="3390898"/>
                <a:ext cx="13946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r>
                  <a:rPr lang="en-GB" b="1"/>
                  <a:t>A</a:t>
                </a: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42CDB4D-08D5-81CB-D66A-6290ED9A7F3B}"/>
                  </a:ext>
                </a:extLst>
              </p:cNvPr>
              <p:cNvSpPr txBox="1"/>
              <p:nvPr/>
            </p:nvSpPr>
            <p:spPr>
              <a:xfrm>
                <a:off x="5011542" y="3390898"/>
                <a:ext cx="1298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r>
                  <a:rPr lang="en-GB" b="1"/>
                  <a:t>B</a:t>
                </a:r>
              </a:p>
            </p:txBody>
          </p:sp>
        </p:grp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B5F0F122-DA51-ADF6-29B5-FB4D6F855F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8505" y="2083514"/>
              <a:ext cx="5801399" cy="2838184"/>
            </a:xfrm>
            <a:prstGeom prst="rect">
              <a:avLst/>
            </a:prstGeom>
          </p:spPr>
        </p:pic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F6578C59-E7AB-E715-A3B8-197C8F946AB4}"/>
              </a:ext>
            </a:extLst>
          </p:cNvPr>
          <p:cNvSpPr txBox="1"/>
          <p:nvPr/>
        </p:nvSpPr>
        <p:spPr>
          <a:xfrm>
            <a:off x="281141" y="1716683"/>
            <a:ext cx="1070142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 fontAlgn="base">
              <a:buFont typeface="Arial" panose="020B0604020202020204" pitchFamily="34" charset="0"/>
              <a:buChar char="•"/>
            </a:pPr>
            <a:r>
              <a:rPr lang="en-GB" sz="2000" b="0" i="0" u="none" strike="noStrike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Developing </a:t>
            </a:r>
            <a:r>
              <a:rPr lang="en-GB" sz="2000" b="1" i="0" u="none" strike="noStrike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Chemist Assisted Robotics (CAR) </a:t>
            </a:r>
            <a:r>
              <a:rPr lang="en-GB" sz="2000" b="0" i="0" u="none" strike="noStrike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through </a:t>
            </a:r>
            <a:r>
              <a:rPr lang="en-GB" sz="2000" b="0" i="0" u="none" strike="noStrike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EUbOPEN</a:t>
            </a:r>
            <a:r>
              <a:rPr lang="en-GB" sz="2000" b="0" i="0" u="none" strike="noStrike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and ASAP partnerships </a:t>
            </a:r>
            <a:r>
              <a:rPr lang="en-US" sz="20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​</a:t>
            </a:r>
            <a:endParaRPr lang="en-US" b="0" i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GB" sz="1800" b="0" i="0" u="none" strike="noStrike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1000-compound fragment expansions – designed hypotheses </a:t>
            </a:r>
            <a:r>
              <a:rPr lang="en-GB" sz="1800" b="0" i="1" u="none" strike="noStrike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(not </a:t>
            </a:r>
            <a:r>
              <a:rPr lang="en-GB" sz="1800" b="0" i="1" u="none" strike="noStrike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combichem</a:t>
            </a:r>
            <a:r>
              <a:rPr lang="en-GB" sz="1800" b="0" i="1" u="none" strike="noStrike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!), </a:t>
            </a:r>
            <a:r>
              <a:rPr lang="en-GB" sz="1800" b="0" i="0" u="none" strike="noStrike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crudes on crystals</a:t>
            </a:r>
            <a:r>
              <a:rPr lang="en-GB" sz="18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​</a:t>
            </a:r>
            <a:endParaRPr lang="en-GB" b="0" i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GB" sz="1800" b="0" i="0" u="none" strike="noStrike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Proofs-of-principle</a:t>
            </a:r>
            <a:r>
              <a:rPr lang="en-GB" sz="1800" b="0" i="1" u="none" strike="noStrike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:  Grosjean 2023 </a:t>
            </a:r>
            <a:r>
              <a:rPr lang="en-GB" sz="1800" b="0" i="1" u="none" strike="noStrike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chemRxiv</a:t>
            </a:r>
            <a:r>
              <a:rPr lang="en-GB" sz="1800" b="0" i="1" u="none" strike="noStrike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;  5 collaborators in 2022/23  (incl. 500 µM glue in 2mths…)</a:t>
            </a:r>
            <a:endParaRPr lang="en-US" b="0" i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61363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729806D-6212-4284-602E-3C64AE55F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500" b="1"/>
              <a:t>FFF</a:t>
            </a:r>
            <a:r>
              <a:rPr lang="en-US" sz="2500" b="1" i="1">
                <a:effectLst/>
              </a:rPr>
              <a:t> is driving fragment progression at XChem</a:t>
            </a:r>
            <a:endParaRPr lang="en-GB" sz="25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60B637-7991-06D7-0450-1E375758E6CC}"/>
              </a:ext>
            </a:extLst>
          </p:cNvPr>
          <p:cNvSpPr txBox="1">
            <a:spLocks/>
          </p:cNvSpPr>
          <p:nvPr/>
        </p:nvSpPr>
        <p:spPr>
          <a:xfrm>
            <a:off x="-10263" y="995144"/>
            <a:ext cx="10573571" cy="6191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1" kern="1200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1pPr>
          </a:lstStyle>
          <a:p>
            <a:r>
              <a:rPr lang="en-US" sz="3100" b="1"/>
              <a:t>CAR is driving fragment progression at XChem</a:t>
            </a:r>
            <a:endParaRPr lang="en-GB" sz="3100" b="1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91B9091-A101-3A69-2F75-00E57F6AF556}"/>
              </a:ext>
            </a:extLst>
          </p:cNvPr>
          <p:cNvGrpSpPr/>
          <p:nvPr/>
        </p:nvGrpSpPr>
        <p:grpSpPr>
          <a:xfrm>
            <a:off x="10910555" y="1191851"/>
            <a:ext cx="1099731" cy="1266655"/>
            <a:chOff x="10920818" y="196708"/>
            <a:chExt cx="1099731" cy="126665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37EE2983-D1E4-B2B2-0375-646B7460571D}"/>
                </a:ext>
              </a:extLst>
            </p:cNvPr>
            <p:cNvGrpSpPr/>
            <p:nvPr/>
          </p:nvGrpSpPr>
          <p:grpSpPr>
            <a:xfrm>
              <a:off x="10920818" y="196708"/>
              <a:ext cx="1099731" cy="1266655"/>
              <a:chOff x="9715500" y="571670"/>
              <a:chExt cx="1943100" cy="2238035"/>
            </a:xfrm>
          </p:grpSpPr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8F7ED949-4115-A6CB-2051-850B508C35A9}"/>
                  </a:ext>
                </a:extLst>
              </p:cNvPr>
              <p:cNvGrpSpPr/>
              <p:nvPr/>
            </p:nvGrpSpPr>
            <p:grpSpPr>
              <a:xfrm>
                <a:off x="9715500" y="571670"/>
                <a:ext cx="1943100" cy="2238035"/>
                <a:chOff x="7524750" y="1543050"/>
                <a:chExt cx="3200400" cy="3686175"/>
              </a:xfrm>
            </p:grpSpPr>
            <p:pic>
              <p:nvPicPr>
                <p:cNvPr id="20" name="Picture 19" descr="A diagram of a cell structure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757AD96D-704A-B61D-B717-BD5259AA893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70318" t="46862" r="235" b="10566"/>
                <a:stretch/>
              </p:blipFill>
              <p:spPr>
                <a:xfrm>
                  <a:off x="7734299" y="1543050"/>
                  <a:ext cx="2990851" cy="3686175"/>
                </a:xfrm>
                <a:prstGeom prst="rect">
                  <a:avLst/>
                </a:prstGeom>
              </p:spPr>
            </p:pic>
            <p:sp>
              <p:nvSpPr>
                <p:cNvPr id="21" name="Freeform: Shape 20">
                  <a:extLst>
                    <a:ext uri="{FF2B5EF4-FFF2-40B4-BE49-F238E27FC236}">
                      <a16:creationId xmlns:a16="http://schemas.microsoft.com/office/drawing/2014/main" id="{BF9FE796-A14A-4490-7508-20C1C77A7B28}"/>
                    </a:ext>
                  </a:extLst>
                </p:cNvPr>
                <p:cNvSpPr/>
                <p:nvPr/>
              </p:nvSpPr>
              <p:spPr>
                <a:xfrm>
                  <a:off x="7524750" y="4029075"/>
                  <a:ext cx="666750" cy="1200150"/>
                </a:xfrm>
                <a:custGeom>
                  <a:avLst/>
                  <a:gdLst>
                    <a:gd name="connsiteX0" fmla="*/ 0 w 762000"/>
                    <a:gd name="connsiteY0" fmla="*/ 0 h 1247775"/>
                    <a:gd name="connsiteX1" fmla="*/ 381000 w 762000"/>
                    <a:gd name="connsiteY1" fmla="*/ 28575 h 1247775"/>
                    <a:gd name="connsiteX2" fmla="*/ 762000 w 762000"/>
                    <a:gd name="connsiteY2" fmla="*/ 781050 h 1247775"/>
                    <a:gd name="connsiteX3" fmla="*/ 228600 w 762000"/>
                    <a:gd name="connsiteY3" fmla="*/ 1247775 h 1247775"/>
                    <a:gd name="connsiteX4" fmla="*/ 0 w 762000"/>
                    <a:gd name="connsiteY4" fmla="*/ 0 h 12477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62000" h="1247775">
                      <a:moveTo>
                        <a:pt x="0" y="0"/>
                      </a:moveTo>
                      <a:lnTo>
                        <a:pt x="381000" y="28575"/>
                      </a:lnTo>
                      <a:lnTo>
                        <a:pt x="762000" y="781050"/>
                      </a:lnTo>
                      <a:lnTo>
                        <a:pt x="228600" y="124777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C0BF49CA-E7E0-9C53-A171-615E02B65430}"/>
                  </a:ext>
                </a:extLst>
              </p:cNvPr>
              <p:cNvSpPr/>
              <p:nvPr/>
            </p:nvSpPr>
            <p:spPr>
              <a:xfrm>
                <a:off x="10634113" y="1123951"/>
                <a:ext cx="733426" cy="519113"/>
              </a:xfrm>
              <a:prstGeom prst="ellipse">
                <a:avLst/>
              </a:prstGeom>
              <a:noFill/>
              <a:ln w="5715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1EDF6942-DA40-D9FC-9B31-C17EDC9C5A9F}"/>
                </a:ext>
              </a:extLst>
            </p:cNvPr>
            <p:cNvSpPr/>
            <p:nvPr/>
          </p:nvSpPr>
          <p:spPr>
            <a:xfrm>
              <a:off x="11050198" y="509281"/>
              <a:ext cx="415095" cy="293801"/>
            </a:xfrm>
            <a:prstGeom prst="ellipse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D9D82D34-2F65-A131-0B03-5DFF8B3166BF}"/>
                </a:ext>
              </a:extLst>
            </p:cNvPr>
            <p:cNvSpPr/>
            <p:nvPr/>
          </p:nvSpPr>
          <p:spPr>
            <a:xfrm>
              <a:off x="11469298" y="995056"/>
              <a:ext cx="415095" cy="293801"/>
            </a:xfrm>
            <a:prstGeom prst="ellipse">
              <a:avLst/>
            </a:prstGeom>
            <a:noFill/>
            <a:ln w="57150"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E7B1636-F906-5218-BF91-24FCF71AE1FC}"/>
              </a:ext>
            </a:extLst>
          </p:cNvPr>
          <p:cNvGrpSpPr/>
          <p:nvPr/>
        </p:nvGrpSpPr>
        <p:grpSpPr>
          <a:xfrm>
            <a:off x="281141" y="3312762"/>
            <a:ext cx="11532044" cy="2838184"/>
            <a:chOff x="488505" y="2083514"/>
            <a:chExt cx="11532044" cy="2838184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041F10CA-C2BF-C4E9-A72F-1D5635ABD73A}"/>
                </a:ext>
              </a:extLst>
            </p:cNvPr>
            <p:cNvGrpSpPr/>
            <p:nvPr/>
          </p:nvGrpSpPr>
          <p:grpSpPr>
            <a:xfrm>
              <a:off x="660958" y="2105962"/>
              <a:ext cx="11359591" cy="2793289"/>
              <a:chOff x="1059974" y="3390898"/>
              <a:chExt cx="7873384" cy="1936041"/>
            </a:xfrm>
          </p:grpSpPr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C025C443-BD10-7F2B-A0DB-69AEE417AE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961422" y="3390898"/>
                <a:ext cx="3971936" cy="1936041"/>
              </a:xfrm>
              <a:prstGeom prst="rect">
                <a:avLst/>
              </a:prstGeom>
            </p:spPr>
          </p:pic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BA338EC-9DFF-2180-F26D-0B57665EB863}"/>
                  </a:ext>
                </a:extLst>
              </p:cNvPr>
              <p:cNvSpPr txBox="1"/>
              <p:nvPr/>
            </p:nvSpPr>
            <p:spPr>
              <a:xfrm>
                <a:off x="1059974" y="3390898"/>
                <a:ext cx="13946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r>
                  <a:rPr lang="en-GB" b="1"/>
                  <a:t>A</a:t>
                </a: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42CDB4D-08D5-81CB-D66A-6290ED9A7F3B}"/>
                  </a:ext>
                </a:extLst>
              </p:cNvPr>
              <p:cNvSpPr txBox="1"/>
              <p:nvPr/>
            </p:nvSpPr>
            <p:spPr>
              <a:xfrm>
                <a:off x="5011542" y="3390898"/>
                <a:ext cx="1298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r>
                  <a:rPr lang="en-GB" b="1"/>
                  <a:t>B</a:t>
                </a:r>
              </a:p>
            </p:txBody>
          </p:sp>
        </p:grp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B5F0F122-DA51-ADF6-29B5-FB4D6F855F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8505" y="2083514"/>
              <a:ext cx="5801399" cy="2838184"/>
            </a:xfrm>
            <a:prstGeom prst="rect">
              <a:avLst/>
            </a:prstGeom>
          </p:spPr>
        </p:pic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BA9600FD-2D1A-18DB-A8E6-2814498F7C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3314" y="1419819"/>
            <a:ext cx="3818026" cy="172084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8AB8A66-1BA4-4CFD-25E2-E00C1B2BAC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37496" y="1436018"/>
            <a:ext cx="3765600" cy="167998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305D9B3-A5D0-B3BC-61F6-65F6D04620A6}"/>
              </a:ext>
            </a:extLst>
          </p:cNvPr>
          <p:cNvSpPr txBox="1"/>
          <p:nvPr/>
        </p:nvSpPr>
        <p:spPr>
          <a:xfrm>
            <a:off x="8010148" y="1868502"/>
            <a:ext cx="2864404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Open Science Drug-discovery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Support proposals/grants</a:t>
            </a:r>
          </a:p>
        </p:txBody>
      </p:sp>
    </p:spTree>
    <p:extLst>
      <p:ext uri="{BB962C8B-B14F-4D97-AF65-F5344CB8AC3E}">
        <p14:creationId xmlns:p14="http://schemas.microsoft.com/office/powerpoint/2010/main" val="41074504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A8C17C-7215-6A84-7A08-F6D2191562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358" y="367161"/>
            <a:ext cx="10071758" cy="574658"/>
          </a:xfrm>
        </p:spPr>
        <p:txBody>
          <a:bodyPr>
            <a:normAutofit fontScale="90000"/>
          </a:bodyPr>
          <a:lstStyle/>
          <a:p>
            <a:r>
              <a:rPr lang="en-US" sz="3600" b="1">
                <a:latin typeface="Helvetica" pitchFamily="2" charset="0"/>
                <a:cs typeface="Calibri"/>
              </a:rPr>
              <a:t>Algorithmic Merges</a:t>
            </a:r>
            <a:endParaRPr lang="en-US"/>
          </a:p>
        </p:txBody>
      </p:sp>
      <p:pic>
        <p:nvPicPr>
          <p:cNvPr id="7" name="Picture 6" descr="A person in a striped shirt&#10;&#10;Description automatically generated with low confidence">
            <a:extLst>
              <a:ext uri="{FF2B5EF4-FFF2-40B4-BE49-F238E27FC236}">
                <a16:creationId xmlns:a16="http://schemas.microsoft.com/office/drawing/2014/main" id="{EB6D52B7-5C2B-3DD3-9ADD-57235B8E8A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5" y="1268604"/>
            <a:ext cx="1060778" cy="1060778"/>
          </a:xfrm>
          <a:prstGeom prst="rect">
            <a:avLst/>
          </a:prstGeom>
        </p:spPr>
      </p:pic>
      <p:pic>
        <p:nvPicPr>
          <p:cNvPr id="8" name="Picture 7" descr="A picture containing clothing, person, academic costume, commencement&#10;&#10;Description automatically generated">
            <a:extLst>
              <a:ext uri="{FF2B5EF4-FFF2-40B4-BE49-F238E27FC236}">
                <a16:creationId xmlns:a16="http://schemas.microsoft.com/office/drawing/2014/main" id="{170239A7-8A6B-C005-E76B-18C1AD38F0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639" y="1147379"/>
            <a:ext cx="952500" cy="952500"/>
          </a:xfrm>
          <a:prstGeom prst="rect">
            <a:avLst/>
          </a:prstGeom>
        </p:spPr>
      </p:pic>
      <p:pic>
        <p:nvPicPr>
          <p:cNvPr id="9" name="Picture 8" descr="A picture containing text, diagram, screenshot&#10;&#10;Description automatically generated">
            <a:extLst>
              <a:ext uri="{FF2B5EF4-FFF2-40B4-BE49-F238E27FC236}">
                <a16:creationId xmlns:a16="http://schemas.microsoft.com/office/drawing/2014/main" id="{DC3D4134-6506-C169-ACFD-6767D2E202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24" y="2217872"/>
            <a:ext cx="5886605" cy="441495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7E07467-AADB-D918-41B5-85F330743E33}"/>
              </a:ext>
            </a:extLst>
          </p:cNvPr>
          <p:cNvSpPr txBox="1"/>
          <p:nvPr/>
        </p:nvSpPr>
        <p:spPr>
          <a:xfrm>
            <a:off x="7176383" y="1234675"/>
            <a:ext cx="25426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err="1">
                <a:latin typeface="Helvetica" pitchFamily="2" charset="0"/>
              </a:rPr>
              <a:t>Fragmenstein</a:t>
            </a:r>
            <a:endParaRPr lang="en-US" sz="2800" b="1">
              <a:latin typeface="Helvetica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ED0A63D-D22F-B1EC-EF4A-7EEBC2A8A0CD}"/>
              </a:ext>
            </a:extLst>
          </p:cNvPr>
          <p:cNvSpPr txBox="1"/>
          <p:nvPr/>
        </p:nvSpPr>
        <p:spPr>
          <a:xfrm>
            <a:off x="1351992" y="1090171"/>
            <a:ext cx="26626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latin typeface="Helvetica" pitchFamily="2" charset="0"/>
              </a:rPr>
              <a:t>The Fragment Network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8C6CE8A-E7A5-4D1F-A2AE-56DAF5215D85}"/>
              </a:ext>
            </a:extLst>
          </p:cNvPr>
          <p:cNvSpPr txBox="1"/>
          <p:nvPr/>
        </p:nvSpPr>
        <p:spPr>
          <a:xfrm>
            <a:off x="7171793" y="1751308"/>
            <a:ext cx="15195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u="sng">
                <a:latin typeface="Helvetica" pitchFamily="2" charset="0"/>
              </a:rPr>
              <a:t>Matteo </a:t>
            </a:r>
            <a:r>
              <a:rPr lang="en-US" u="sng" err="1">
                <a:latin typeface="Helvetica" pitchFamily="2" charset="0"/>
              </a:rPr>
              <a:t>Ferla</a:t>
            </a:r>
            <a:endParaRPr lang="en-US" u="sng">
              <a:latin typeface="Helvetica" pitchFamily="2" charset="0"/>
            </a:endParaRPr>
          </a:p>
        </p:txBody>
      </p:sp>
      <p:pic>
        <p:nvPicPr>
          <p:cNvPr id="14" name="Picture 13" descr="A qr code with a blue background&#10;&#10;Description automatically generated">
            <a:extLst>
              <a:ext uri="{FF2B5EF4-FFF2-40B4-BE49-F238E27FC236}">
                <a16:creationId xmlns:a16="http://schemas.microsoft.com/office/drawing/2014/main" id="{6D56124D-F665-17EE-6FE8-7CCF4D81B3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70604" y="1102643"/>
            <a:ext cx="1519568" cy="151956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0B161BB-7D9C-EA9F-E012-1FBD3E5B47FF}"/>
              </a:ext>
            </a:extLst>
          </p:cNvPr>
          <p:cNvSpPr txBox="1"/>
          <p:nvPr/>
        </p:nvSpPr>
        <p:spPr>
          <a:xfrm>
            <a:off x="1311930" y="1822852"/>
            <a:ext cx="18130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u="sng">
                <a:latin typeface="Helvetica" pitchFamily="2" charset="0"/>
              </a:rPr>
              <a:t>Steph Wills</a:t>
            </a:r>
          </a:p>
        </p:txBody>
      </p:sp>
      <p:pic>
        <p:nvPicPr>
          <p:cNvPr id="19" name="Graphic 18" descr="Acquisition outline">
            <a:extLst>
              <a:ext uri="{FF2B5EF4-FFF2-40B4-BE49-F238E27FC236}">
                <a16:creationId xmlns:a16="http://schemas.microsoft.com/office/drawing/2014/main" id="{6C9008E6-8FC1-ED08-0776-8BF501E2154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0800000">
            <a:off x="5860712" y="4515215"/>
            <a:ext cx="2075455" cy="207545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E6DC473-003A-C875-0822-D48CB1CB8323}"/>
              </a:ext>
            </a:extLst>
          </p:cNvPr>
          <p:cNvSpPr txBox="1"/>
          <p:nvPr/>
        </p:nvSpPr>
        <p:spPr>
          <a:xfrm>
            <a:off x="7839152" y="5062168"/>
            <a:ext cx="41510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latin typeface="Helvetica" pitchFamily="2" charset="0"/>
                <a:cs typeface="Calibri"/>
              </a:rPr>
              <a:t>OUTPUT:</a:t>
            </a:r>
          </a:p>
          <a:p>
            <a:r>
              <a:rPr lang="en-US" sz="2000">
                <a:latin typeface="Helvetica" pitchFamily="2" charset="0"/>
                <a:cs typeface="Calibri"/>
              </a:rPr>
              <a:t>First iteration follow-up designs direct from experimental data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59F0098-F176-BB5F-C307-B5F3BBF661C5}"/>
              </a:ext>
            </a:extLst>
          </p:cNvPr>
          <p:cNvSpPr txBox="1"/>
          <p:nvPr/>
        </p:nvSpPr>
        <p:spPr>
          <a:xfrm>
            <a:off x="92598" y="6590670"/>
            <a:ext cx="481107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100">
                <a:effectLst/>
                <a:latin typeface="Helvetica" pitchFamily="2" charset="0"/>
              </a:rPr>
              <a:t>Wills, S </a:t>
            </a:r>
            <a:r>
              <a:rPr lang="en-US" sz="1100">
                <a:latin typeface="Helvetica" pitchFamily="2" charset="0"/>
              </a:rPr>
              <a:t>et al. </a:t>
            </a:r>
            <a:r>
              <a:rPr lang="en-US" sz="1100" i="1">
                <a:effectLst/>
                <a:latin typeface="Helvetica" pitchFamily="2" charset="0"/>
              </a:rPr>
              <a:t>J Chem Inf Model</a:t>
            </a:r>
            <a:r>
              <a:rPr lang="en-US" sz="1100">
                <a:effectLst/>
                <a:latin typeface="Helvetica" pitchFamily="2" charset="0"/>
              </a:rPr>
              <a:t> </a:t>
            </a:r>
            <a:r>
              <a:rPr lang="en-US" sz="1100" b="1">
                <a:effectLst/>
                <a:latin typeface="Helvetica" pitchFamily="2" charset="0"/>
              </a:rPr>
              <a:t>2023</a:t>
            </a:r>
            <a:r>
              <a:rPr lang="en-US" sz="1100">
                <a:effectLst/>
                <a:latin typeface="Helvetica" pitchFamily="2" charset="0"/>
              </a:rPr>
              <a:t>, </a:t>
            </a:r>
            <a:r>
              <a:rPr lang="en-US" sz="1100" i="1">
                <a:effectLst/>
                <a:latin typeface="Helvetica" pitchFamily="2" charset="0"/>
              </a:rPr>
              <a:t>63</a:t>
            </a:r>
            <a:r>
              <a:rPr lang="en-US" sz="1100">
                <a:effectLst/>
                <a:latin typeface="Helvetica" pitchFamily="2" charset="0"/>
              </a:rPr>
              <a:t> (11), 3423–3437</a:t>
            </a:r>
          </a:p>
        </p:txBody>
      </p:sp>
      <p:pic>
        <p:nvPicPr>
          <p:cNvPr id="13" name="Picture 12" descr="A qr code with a few squares&#10;&#10;Description automatically generated">
            <a:extLst>
              <a:ext uri="{FF2B5EF4-FFF2-40B4-BE49-F238E27FC236}">
                <a16:creationId xmlns:a16="http://schemas.microsoft.com/office/drawing/2014/main" id="{492526EC-8CEF-34D5-0239-F0662B6EE8D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54514" y="1081574"/>
            <a:ext cx="1116330" cy="1116330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BEE8AD7F-BF47-C0FF-E849-8D123D9FFA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1187" y="2645769"/>
            <a:ext cx="6200813" cy="2322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93070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1122-7270-378B-234B-34B9BC2289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714" y="317984"/>
            <a:ext cx="7998010" cy="574658"/>
          </a:xfrm>
        </p:spPr>
        <p:txBody>
          <a:bodyPr>
            <a:normAutofit fontScale="90000"/>
          </a:bodyPr>
          <a:lstStyle/>
          <a:p>
            <a:r>
              <a:rPr lang="en-GB" sz="2500" b="1"/>
              <a:t>Fast Forward Fragments – structurally based follow-ups at scale</a:t>
            </a:r>
            <a:endParaRPr lang="en-US" sz="2500"/>
          </a:p>
        </p:txBody>
      </p:sp>
      <p:pic>
        <p:nvPicPr>
          <p:cNvPr id="3" name="Picture 2" descr="A diagram of a cell structure&#10;&#10;Description automatically generated with medium confidence">
            <a:extLst>
              <a:ext uri="{FF2B5EF4-FFF2-40B4-BE49-F238E27FC236}">
                <a16:creationId xmlns:a16="http://schemas.microsoft.com/office/drawing/2014/main" id="{F0306B0D-137A-789A-64F3-5747F2BA010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45" t="-431" r="-2107" b="1"/>
          <a:stretch/>
        </p:blipFill>
        <p:spPr>
          <a:xfrm>
            <a:off x="3299067" y="1299284"/>
            <a:ext cx="6136496" cy="5118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6346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1122-7270-378B-234B-34B9BC228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Jasmin’s </a:t>
            </a:r>
            <a:r>
              <a:rPr lang="en-US" err="1"/>
              <a:t>Favourite</a:t>
            </a:r>
            <a:r>
              <a:rPr lang="en-US"/>
              <a:t> Hits</a:t>
            </a:r>
          </a:p>
        </p:txBody>
      </p:sp>
      <p:pic>
        <p:nvPicPr>
          <p:cNvPr id="6" name="Content Placeholder 5" descr="A group of molecules with numbers and letters&#10;&#10;Description automatically generated with medium confidence">
            <a:extLst>
              <a:ext uri="{FF2B5EF4-FFF2-40B4-BE49-F238E27FC236}">
                <a16:creationId xmlns:a16="http://schemas.microsoft.com/office/drawing/2014/main" id="{0BCC2420-5569-6AB1-FCC8-8EE6CD9DA26E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2"/>
          <a:stretch>
            <a:fillRect/>
          </a:stretch>
        </p:blipFill>
        <p:spPr>
          <a:xfrm>
            <a:off x="409575" y="1208088"/>
            <a:ext cx="5686425" cy="5513387"/>
          </a:xfrm>
        </p:spPr>
      </p:pic>
      <p:pic>
        <p:nvPicPr>
          <p:cNvPr id="8" name="Content Placeholder 7" descr="A group of chemical structures&#10;&#10;Description automatically generated with medium confidence">
            <a:extLst>
              <a:ext uri="{FF2B5EF4-FFF2-40B4-BE49-F238E27FC236}">
                <a16:creationId xmlns:a16="http://schemas.microsoft.com/office/drawing/2014/main" id="{BEC0446C-E45B-043B-593E-CC00584A15D9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3"/>
          <a:stretch>
            <a:fillRect/>
          </a:stretch>
        </p:blipFill>
        <p:spPr>
          <a:xfrm>
            <a:off x="6096000" y="1208088"/>
            <a:ext cx="5718175" cy="5513387"/>
          </a:xfrm>
        </p:spPr>
      </p:pic>
    </p:spTree>
    <p:extLst>
      <p:ext uri="{BB962C8B-B14F-4D97-AF65-F5344CB8AC3E}">
        <p14:creationId xmlns:p14="http://schemas.microsoft.com/office/powerpoint/2010/main" val="15228242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F78F9-5854-6A41-EAC5-959C3768A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/>
              <a:t>Potential merges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F8A9B8-2520-C90F-193B-7BD6152EBF09}"/>
              </a:ext>
            </a:extLst>
          </p:cNvPr>
          <p:cNvSpPr txBox="1"/>
          <p:nvPr/>
        </p:nvSpPr>
        <p:spPr>
          <a:xfrm>
            <a:off x="504999" y="1606727"/>
            <a:ext cx="60973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>
                <a:hlinkClick r:id="rId2"/>
              </a:rPr>
              <a:t>https://</a:t>
            </a:r>
            <a:r>
              <a:rPr lang="en-GB" err="1">
                <a:hlinkClick r:id="rId2"/>
              </a:rPr>
              <a:t>fragalysis.diamond.ac.uk</a:t>
            </a:r>
            <a:r>
              <a:rPr lang="en-GB">
                <a:hlinkClick r:id="rId2"/>
              </a:rPr>
              <a:t>/viewer/react/projects/41/36</a:t>
            </a:r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256A07-C5EE-A4E1-67B9-7813924975D9}"/>
              </a:ext>
            </a:extLst>
          </p:cNvPr>
          <p:cNvSpPr txBox="1"/>
          <p:nvPr/>
        </p:nvSpPr>
        <p:spPr>
          <a:xfrm>
            <a:off x="446810" y="2415833"/>
            <a:ext cx="60973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/>
              <a:t>Merge: 0892a with 1406b, 1213a, 1271a, 1213a, 1410a,  0839a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21A139-9C5D-DE87-D04C-F062987ECF00}"/>
              </a:ext>
            </a:extLst>
          </p:cNvPr>
          <p:cNvSpPr txBox="1"/>
          <p:nvPr/>
        </p:nvSpPr>
        <p:spPr>
          <a:xfrm>
            <a:off x="446810" y="4332535"/>
            <a:ext cx="60973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/>
              <a:t>Spiro: 0892a and 0314a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807EC2-8BD4-7304-A2A6-FC9282638B65}"/>
              </a:ext>
            </a:extLst>
          </p:cNvPr>
          <p:cNvSpPr txBox="1"/>
          <p:nvPr/>
        </p:nvSpPr>
        <p:spPr>
          <a:xfrm>
            <a:off x="446810" y="3224939"/>
            <a:ext cx="60973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/>
              <a:t>Merge: 1182a and 0314a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2B6187-0F2F-EB90-0EA9-F194A97B3412}"/>
              </a:ext>
            </a:extLst>
          </p:cNvPr>
          <p:cNvSpPr txBox="1"/>
          <p:nvPr/>
        </p:nvSpPr>
        <p:spPr>
          <a:xfrm>
            <a:off x="446810" y="3594271"/>
            <a:ext cx="60973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/>
              <a:t>Merge: 0289a and 1406b, 1213a, 1271a, 1213a. 1410a, 0839a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9A4173-ED27-5130-7B22-C29819E9C9BE}"/>
              </a:ext>
            </a:extLst>
          </p:cNvPr>
          <p:cNvSpPr txBox="1"/>
          <p:nvPr/>
        </p:nvSpPr>
        <p:spPr>
          <a:xfrm>
            <a:off x="446810" y="2855607"/>
            <a:ext cx="60973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/>
              <a:t>Merge: 0406a and 1406b, 1213a, 1271a, 1213a, 1410a,  0839a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245BC61-C764-FB04-F5A0-6C032C241F7D}"/>
              </a:ext>
            </a:extLst>
          </p:cNvPr>
          <p:cNvSpPr txBox="1"/>
          <p:nvPr/>
        </p:nvSpPr>
        <p:spPr>
          <a:xfrm>
            <a:off x="446810" y="3963203"/>
            <a:ext cx="60973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/>
              <a:t>Merge: 0316a and 0543a. 0441a </a:t>
            </a:r>
          </a:p>
        </p:txBody>
      </p:sp>
    </p:spTree>
    <p:extLst>
      <p:ext uri="{BB962C8B-B14F-4D97-AF65-F5344CB8AC3E}">
        <p14:creationId xmlns:p14="http://schemas.microsoft.com/office/powerpoint/2010/main" val="441969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729806D-6212-4284-602E-3C64AE55F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/>
              <a:t>FFF as a User offering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426ECDA-2B6E-81BF-49E8-12A602A11E99}"/>
              </a:ext>
            </a:extLst>
          </p:cNvPr>
          <p:cNvGrpSpPr/>
          <p:nvPr/>
        </p:nvGrpSpPr>
        <p:grpSpPr>
          <a:xfrm>
            <a:off x="4682885" y="2566592"/>
            <a:ext cx="2298572" cy="2647459"/>
            <a:chOff x="10920819" y="196708"/>
            <a:chExt cx="1099733" cy="1266655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AE0280E-C63B-83CD-58B7-9BF8EDF6E671}"/>
                </a:ext>
              </a:extLst>
            </p:cNvPr>
            <p:cNvGrpSpPr/>
            <p:nvPr/>
          </p:nvGrpSpPr>
          <p:grpSpPr>
            <a:xfrm>
              <a:off x="10920819" y="196708"/>
              <a:ext cx="1099733" cy="1266655"/>
              <a:chOff x="10920819" y="196708"/>
              <a:chExt cx="1099733" cy="1266655"/>
            </a:xfrm>
          </p:grpSpPr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86CEC86F-26CA-90EC-F00E-5100D3727510}"/>
                  </a:ext>
                </a:extLst>
              </p:cNvPr>
              <p:cNvGrpSpPr/>
              <p:nvPr/>
            </p:nvGrpSpPr>
            <p:grpSpPr>
              <a:xfrm>
                <a:off x="10920819" y="196708"/>
                <a:ext cx="1099733" cy="1266655"/>
                <a:chOff x="9715500" y="571670"/>
                <a:chExt cx="1943103" cy="2238035"/>
              </a:xfrm>
            </p:grpSpPr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D8D06D85-E356-9EA3-A495-B2C0F91B2ECF}"/>
                    </a:ext>
                  </a:extLst>
                </p:cNvPr>
                <p:cNvGrpSpPr/>
                <p:nvPr/>
              </p:nvGrpSpPr>
              <p:grpSpPr>
                <a:xfrm>
                  <a:off x="9715500" y="571670"/>
                  <a:ext cx="1943103" cy="2238035"/>
                  <a:chOff x="7524750" y="1543050"/>
                  <a:chExt cx="3200405" cy="3686175"/>
                </a:xfrm>
              </p:grpSpPr>
              <p:pic>
                <p:nvPicPr>
                  <p:cNvPr id="15" name="Picture 14" descr="A diagram of a cell structure&#10;&#10;Description automatically generated with medium confidence">
                    <a:extLst>
                      <a:ext uri="{FF2B5EF4-FFF2-40B4-BE49-F238E27FC236}">
                        <a16:creationId xmlns:a16="http://schemas.microsoft.com/office/drawing/2014/main" id="{0001480E-478B-D290-7598-794355A5DCF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70318" t="46862" r="235" b="10566"/>
                  <a:stretch/>
                </p:blipFill>
                <p:spPr>
                  <a:xfrm>
                    <a:off x="7734304" y="1543050"/>
                    <a:ext cx="2990851" cy="3686175"/>
                  </a:xfrm>
                  <a:prstGeom prst="rect">
                    <a:avLst/>
                  </a:prstGeom>
                </p:spPr>
              </p:pic>
              <p:sp>
                <p:nvSpPr>
                  <p:cNvPr id="16" name="Freeform: Shape 15">
                    <a:extLst>
                      <a:ext uri="{FF2B5EF4-FFF2-40B4-BE49-F238E27FC236}">
                        <a16:creationId xmlns:a16="http://schemas.microsoft.com/office/drawing/2014/main" id="{86721787-02CA-8F74-C88C-5F4221969FE0}"/>
                      </a:ext>
                    </a:extLst>
                  </p:cNvPr>
                  <p:cNvSpPr/>
                  <p:nvPr/>
                </p:nvSpPr>
                <p:spPr>
                  <a:xfrm>
                    <a:off x="7524750" y="4029075"/>
                    <a:ext cx="666750" cy="1200150"/>
                  </a:xfrm>
                  <a:custGeom>
                    <a:avLst/>
                    <a:gdLst>
                      <a:gd name="connsiteX0" fmla="*/ 0 w 762000"/>
                      <a:gd name="connsiteY0" fmla="*/ 0 h 1247775"/>
                      <a:gd name="connsiteX1" fmla="*/ 381000 w 762000"/>
                      <a:gd name="connsiteY1" fmla="*/ 28575 h 1247775"/>
                      <a:gd name="connsiteX2" fmla="*/ 762000 w 762000"/>
                      <a:gd name="connsiteY2" fmla="*/ 781050 h 1247775"/>
                      <a:gd name="connsiteX3" fmla="*/ 228600 w 762000"/>
                      <a:gd name="connsiteY3" fmla="*/ 1247775 h 1247775"/>
                      <a:gd name="connsiteX4" fmla="*/ 0 w 762000"/>
                      <a:gd name="connsiteY4" fmla="*/ 0 h 12477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62000" h="1247775">
                        <a:moveTo>
                          <a:pt x="0" y="0"/>
                        </a:moveTo>
                        <a:lnTo>
                          <a:pt x="381000" y="28575"/>
                        </a:lnTo>
                        <a:lnTo>
                          <a:pt x="762000" y="781050"/>
                        </a:lnTo>
                        <a:lnTo>
                          <a:pt x="228600" y="1247775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sp>
              <p:nvSpPr>
                <p:cNvPr id="14" name="Oval 13">
                  <a:extLst>
                    <a:ext uri="{FF2B5EF4-FFF2-40B4-BE49-F238E27FC236}">
                      <a16:creationId xmlns:a16="http://schemas.microsoft.com/office/drawing/2014/main" id="{4FC9BABD-31A0-DACA-0724-A36B68AADF2D}"/>
                    </a:ext>
                  </a:extLst>
                </p:cNvPr>
                <p:cNvSpPr/>
                <p:nvPr/>
              </p:nvSpPr>
              <p:spPr>
                <a:xfrm>
                  <a:off x="10650217" y="1123951"/>
                  <a:ext cx="669351" cy="519113"/>
                </a:xfrm>
                <a:prstGeom prst="ellipse">
                  <a:avLst/>
                </a:prstGeom>
                <a:noFill/>
                <a:ln w="5715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8DD43351-175E-F6D4-23D4-559E9951565F}"/>
                  </a:ext>
                </a:extLst>
              </p:cNvPr>
              <p:cNvSpPr/>
              <p:nvPr/>
            </p:nvSpPr>
            <p:spPr>
              <a:xfrm>
                <a:off x="11045641" y="509281"/>
                <a:ext cx="415095" cy="293801"/>
              </a:xfrm>
              <a:prstGeom prst="ellipse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CC694330-CBDB-6EED-928F-A188F93ADCFC}"/>
                  </a:ext>
                </a:extLst>
              </p:cNvPr>
              <p:cNvSpPr/>
              <p:nvPr/>
            </p:nvSpPr>
            <p:spPr>
              <a:xfrm>
                <a:off x="11469298" y="956956"/>
                <a:ext cx="386520" cy="293801"/>
              </a:xfrm>
              <a:prstGeom prst="ellipse">
                <a:avLst/>
              </a:prstGeom>
              <a:noFill/>
              <a:ln w="5715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690C53A-3E3C-81C9-B81A-A4FB1DC487F4}"/>
                </a:ext>
              </a:extLst>
            </p:cNvPr>
            <p:cNvSpPr/>
            <p:nvPr/>
          </p:nvSpPr>
          <p:spPr>
            <a:xfrm>
              <a:off x="11050198" y="956956"/>
              <a:ext cx="415095" cy="293801"/>
            </a:xfrm>
            <a:prstGeom prst="ellipse">
              <a:avLst/>
            </a:prstGeom>
            <a:noFill/>
            <a:ln w="57150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FFCA6032-1A6A-5FD2-46E6-2F03BABB49D6}"/>
              </a:ext>
            </a:extLst>
          </p:cNvPr>
          <p:cNvSpPr txBox="1"/>
          <p:nvPr/>
        </p:nvSpPr>
        <p:spPr>
          <a:xfrm>
            <a:off x="5053663" y="1439834"/>
            <a:ext cx="1856406" cy="95410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GB" sz="1400" b="1">
                <a:solidFill>
                  <a:srgbClr val="FF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Merging fragments </a:t>
            </a:r>
            <a:endParaRPr lang="en-GB" sz="1400" b="1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Human design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b="1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Fragmentstein</a:t>
            </a:r>
            <a:endParaRPr lang="en-GB" sz="1400" b="1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Knitwork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5E4D990-092A-2834-24AC-0206C0C556DB}"/>
              </a:ext>
            </a:extLst>
          </p:cNvPr>
          <p:cNvSpPr txBox="1"/>
          <p:nvPr/>
        </p:nvSpPr>
        <p:spPr>
          <a:xfrm>
            <a:off x="7294769" y="2349836"/>
            <a:ext cx="2082621" cy="9541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sz="1400" b="1">
                <a:solidFill>
                  <a:schemeClr val="accent6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Effective experiments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Syndirella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HIPPO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b="1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PoseButcher</a:t>
            </a:r>
            <a:endParaRPr lang="en-GB" sz="1400" b="1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2BBA9F7-9FD2-0BA1-0375-A102B44DE01A}"/>
              </a:ext>
            </a:extLst>
          </p:cNvPr>
          <p:cNvSpPr txBox="1"/>
          <p:nvPr/>
        </p:nvSpPr>
        <p:spPr>
          <a:xfrm>
            <a:off x="7294769" y="3554057"/>
            <a:ext cx="2450351" cy="9541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sz="1400" b="1">
                <a:solidFill>
                  <a:schemeClr val="accent6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Chemistry and logistics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Chemist Assisted Robotics (CAR)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b="1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PyCule</a:t>
            </a:r>
            <a:endParaRPr lang="en-GB" sz="1400" b="1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6F5DB88-1A21-1F0F-10FB-8B792ECD1434}"/>
              </a:ext>
            </a:extLst>
          </p:cNvPr>
          <p:cNvSpPr txBox="1"/>
          <p:nvPr/>
        </p:nvSpPr>
        <p:spPr>
          <a:xfrm>
            <a:off x="2323476" y="2877449"/>
            <a:ext cx="2196597" cy="9541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sz="1400" b="1">
                <a:solidFill>
                  <a:srgbClr val="FF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Data dissemination &amp; collaboration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XChem Align (XCA)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Fragalysis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318E4E7-B7DA-1981-F465-48182342D8A8}"/>
              </a:ext>
            </a:extLst>
          </p:cNvPr>
          <p:cNvSpPr txBox="1"/>
          <p:nvPr/>
        </p:nvSpPr>
        <p:spPr>
          <a:xfrm>
            <a:off x="6561349" y="4929617"/>
            <a:ext cx="2738708" cy="116955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sz="1400" b="1">
                <a:solidFill>
                  <a:srgbClr val="7030A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Sensible signal from noise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PANDDA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b="1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MSCheck</a:t>
            </a:r>
            <a:endParaRPr lang="en-GB" sz="1400" b="1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b="1" i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Biophysics</a:t>
            </a:r>
          </a:p>
          <a:p>
            <a:pPr marL="285750" indent="-285750" algn="r">
              <a:buFont typeface="Arial" panose="020B0604020202020204" pitchFamily="34" charset="0"/>
              <a:buChar char="•"/>
            </a:pPr>
            <a:endParaRPr lang="en-GB" sz="1400" b="1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0029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729806D-6212-4284-602E-3C64AE55F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500" i="1"/>
              <a:t>Catalogues limit fragment merge exploration space </a:t>
            </a:r>
            <a:endParaRPr lang="en-GB" sz="25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60B637-7991-06D7-0450-1E375758E6CC}"/>
              </a:ext>
            </a:extLst>
          </p:cNvPr>
          <p:cNvSpPr txBox="1">
            <a:spLocks/>
          </p:cNvSpPr>
          <p:nvPr/>
        </p:nvSpPr>
        <p:spPr>
          <a:xfrm>
            <a:off x="-10263" y="995144"/>
            <a:ext cx="10573571" cy="6191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1" kern="1200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1pPr>
          </a:lstStyle>
          <a:p>
            <a:r>
              <a:rPr lang="en-US" sz="3100" b="1"/>
              <a:t>CAR is driving fragment progression at XChem</a:t>
            </a:r>
            <a:endParaRPr lang="en-GB" sz="3100" b="1"/>
          </a:p>
        </p:txBody>
      </p:sp>
      <p:pic>
        <p:nvPicPr>
          <p:cNvPr id="109" name="Picture 108">
            <a:extLst>
              <a:ext uri="{FF2B5EF4-FFF2-40B4-BE49-F238E27FC236}">
                <a16:creationId xmlns:a16="http://schemas.microsoft.com/office/drawing/2014/main" id="{295B881F-F91A-89CF-E54A-AAE3105B0A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802" y="1427323"/>
            <a:ext cx="11772396" cy="5017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8201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16F5D0F-827B-BEEA-EF01-167050DE374D}"/>
              </a:ext>
            </a:extLst>
          </p:cNvPr>
          <p:cNvSpPr txBox="1">
            <a:spLocks/>
          </p:cNvSpPr>
          <p:nvPr/>
        </p:nvSpPr>
        <p:spPr>
          <a:xfrm>
            <a:off x="0" y="239119"/>
            <a:ext cx="8292662" cy="711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1" kern="1200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1pPr>
          </a:lstStyle>
          <a:p>
            <a:r>
              <a:rPr lang="en-US" sz="3200"/>
              <a:t>10 – 100x sampling of fragment merges within catalogue budget</a:t>
            </a:r>
            <a:endParaRPr lang="en-GB" sz="3200"/>
          </a:p>
        </p:txBody>
      </p:sp>
      <p:pic>
        <p:nvPicPr>
          <p:cNvPr id="131" name="Picture 130">
            <a:extLst>
              <a:ext uri="{FF2B5EF4-FFF2-40B4-BE49-F238E27FC236}">
                <a16:creationId xmlns:a16="http://schemas.microsoft.com/office/drawing/2014/main" id="{70C1772C-010B-4413-0895-0563FD7DCA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978" y="2058633"/>
            <a:ext cx="1065159" cy="1104067"/>
          </a:xfrm>
          <a:prstGeom prst="ellipse">
            <a:avLst/>
          </a:prstGeom>
        </p:spPr>
      </p:pic>
      <p:pic>
        <p:nvPicPr>
          <p:cNvPr id="132" name="Picture 131" descr="A black and white sign&#10;&#10;Description automatically generated with low confidence">
            <a:extLst>
              <a:ext uri="{FF2B5EF4-FFF2-40B4-BE49-F238E27FC236}">
                <a16:creationId xmlns:a16="http://schemas.microsoft.com/office/drawing/2014/main" id="{14E70465-00C6-4871-E6E9-B3375C56C5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3316" y="3025115"/>
            <a:ext cx="948581" cy="209969"/>
          </a:xfrm>
          <a:prstGeom prst="rect">
            <a:avLst/>
          </a:prstGeom>
        </p:spPr>
      </p:pic>
      <p:sp>
        <p:nvSpPr>
          <p:cNvPr id="133" name="TextBox 132">
            <a:extLst>
              <a:ext uri="{FF2B5EF4-FFF2-40B4-BE49-F238E27FC236}">
                <a16:creationId xmlns:a16="http://schemas.microsoft.com/office/drawing/2014/main" id="{6AB3FE9C-C157-D0F9-6D76-C9CB8EA65AE8}"/>
              </a:ext>
            </a:extLst>
          </p:cNvPr>
          <p:cNvSpPr txBox="1"/>
          <p:nvPr/>
        </p:nvSpPr>
        <p:spPr>
          <a:xfrm>
            <a:off x="1019485" y="2055471"/>
            <a:ext cx="15044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i="1" baseline="-25000">
                <a:solidFill>
                  <a:srgbClr val="0070C0"/>
                </a:solidFill>
              </a:rPr>
              <a:t>Merge enumeration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621B4C30-E8D9-9668-21D8-F59AB225C306}"/>
              </a:ext>
            </a:extLst>
          </p:cNvPr>
          <p:cNvSpPr txBox="1"/>
          <p:nvPr/>
        </p:nvSpPr>
        <p:spPr>
          <a:xfrm>
            <a:off x="3492478" y="1932872"/>
            <a:ext cx="13899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i="1" baseline="-25000">
                <a:solidFill>
                  <a:srgbClr val="0070C0"/>
                </a:solidFill>
              </a:rPr>
              <a:t> Retrosynthesis with digitised reactions</a:t>
            </a:r>
          </a:p>
        </p:txBody>
      </p:sp>
      <p:pic>
        <p:nvPicPr>
          <p:cNvPr id="135" name="Picture 4" descr="https://opentrons.com/static/ot2_hero-dee886c869747c233d5d09420bc2081c.jpg">
            <a:extLst>
              <a:ext uri="{FF2B5EF4-FFF2-40B4-BE49-F238E27FC236}">
                <a16:creationId xmlns:a16="http://schemas.microsoft.com/office/drawing/2014/main" id="{12DFCC29-8750-E516-36DE-F9BF51ED5F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704397" y="1310627"/>
            <a:ext cx="1173172" cy="121044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136" name="TextBox 135">
            <a:extLst>
              <a:ext uri="{FF2B5EF4-FFF2-40B4-BE49-F238E27FC236}">
                <a16:creationId xmlns:a16="http://schemas.microsoft.com/office/drawing/2014/main" id="{81653A4B-74FE-14CC-4765-7C5A3070D247}"/>
              </a:ext>
            </a:extLst>
          </p:cNvPr>
          <p:cNvSpPr txBox="1"/>
          <p:nvPr/>
        </p:nvSpPr>
        <p:spPr>
          <a:xfrm>
            <a:off x="10596139" y="1473374"/>
            <a:ext cx="13583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b="1" i="1" baseline="-25000">
                <a:solidFill>
                  <a:srgbClr val="FF0000"/>
                </a:solidFill>
              </a:rPr>
              <a:t>CAR</a:t>
            </a:r>
          </a:p>
          <a:p>
            <a:pPr algn="ctr"/>
            <a:r>
              <a:rPr lang="en-GB" sz="2000" b="1" i="1" baseline="-25000">
                <a:solidFill>
                  <a:srgbClr val="FF0000"/>
                </a:solidFill>
              </a:rPr>
              <a:t>Synthesis</a:t>
            </a:r>
          </a:p>
        </p:txBody>
      </p:sp>
      <p:sp>
        <p:nvSpPr>
          <p:cNvPr id="137" name="Arrow: Right 136">
            <a:extLst>
              <a:ext uri="{FF2B5EF4-FFF2-40B4-BE49-F238E27FC236}">
                <a16:creationId xmlns:a16="http://schemas.microsoft.com/office/drawing/2014/main" id="{91840346-1939-63CF-C2EE-179FDA8B6974}"/>
              </a:ext>
            </a:extLst>
          </p:cNvPr>
          <p:cNvSpPr/>
          <p:nvPr/>
        </p:nvSpPr>
        <p:spPr>
          <a:xfrm>
            <a:off x="1257818" y="2630959"/>
            <a:ext cx="1021199" cy="2472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aseline="-25000"/>
          </a:p>
        </p:txBody>
      </p: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A8FFD951-441A-9E78-5584-72B27532079D}"/>
              </a:ext>
            </a:extLst>
          </p:cNvPr>
          <p:cNvGrpSpPr/>
          <p:nvPr/>
        </p:nvGrpSpPr>
        <p:grpSpPr>
          <a:xfrm>
            <a:off x="2354090" y="2062600"/>
            <a:ext cx="1256329" cy="1183272"/>
            <a:chOff x="2295445" y="665208"/>
            <a:chExt cx="7019953" cy="6084180"/>
          </a:xfrm>
        </p:grpSpPr>
        <p:pic>
          <p:nvPicPr>
            <p:cNvPr id="139" name="Picture 138" descr="Chart, radar chart&#10;&#10;Description automatically generated">
              <a:extLst>
                <a:ext uri="{FF2B5EF4-FFF2-40B4-BE49-F238E27FC236}">
                  <a16:creationId xmlns:a16="http://schemas.microsoft.com/office/drawing/2014/main" id="{C7C35108-F5DE-BEEC-F464-97F60EB4070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44601" y="1131301"/>
              <a:ext cx="5977827" cy="5293435"/>
            </a:xfrm>
            <a:prstGeom prst="rect">
              <a:avLst/>
            </a:prstGeom>
          </p:spPr>
        </p:pic>
        <p:pic>
          <p:nvPicPr>
            <p:cNvPr id="140" name="Picture 139">
              <a:extLst>
                <a:ext uri="{FF2B5EF4-FFF2-40B4-BE49-F238E27FC236}">
                  <a16:creationId xmlns:a16="http://schemas.microsoft.com/office/drawing/2014/main" id="{6291E6F6-ED1B-B5AC-3BBE-7A725790B4D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788726" y="4555309"/>
              <a:ext cx="487648" cy="535852"/>
            </a:xfrm>
            <a:prstGeom prst="rect">
              <a:avLst/>
            </a:prstGeom>
          </p:spPr>
        </p:pic>
        <p:pic>
          <p:nvPicPr>
            <p:cNvPr id="141" name="Picture 140">
              <a:extLst>
                <a:ext uri="{FF2B5EF4-FFF2-40B4-BE49-F238E27FC236}">
                  <a16:creationId xmlns:a16="http://schemas.microsoft.com/office/drawing/2014/main" id="{63D63E22-4D18-AB90-B051-FCFA7DAC03E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611497" y="2697781"/>
              <a:ext cx="540752" cy="535852"/>
            </a:xfrm>
            <a:prstGeom prst="rect">
              <a:avLst/>
            </a:prstGeom>
          </p:spPr>
        </p:pic>
        <p:pic>
          <p:nvPicPr>
            <p:cNvPr id="142" name="Picture 141">
              <a:extLst>
                <a:ext uri="{FF2B5EF4-FFF2-40B4-BE49-F238E27FC236}">
                  <a16:creationId xmlns:a16="http://schemas.microsoft.com/office/drawing/2014/main" id="{CB312C45-BDB6-D5BB-8AF6-735C99457F9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810901" y="5702004"/>
              <a:ext cx="540752" cy="535852"/>
            </a:xfrm>
            <a:prstGeom prst="rect">
              <a:avLst/>
            </a:prstGeom>
          </p:spPr>
        </p:pic>
        <p:pic>
          <p:nvPicPr>
            <p:cNvPr id="143" name="Picture 142">
              <a:extLst>
                <a:ext uri="{FF2B5EF4-FFF2-40B4-BE49-F238E27FC236}">
                  <a16:creationId xmlns:a16="http://schemas.microsoft.com/office/drawing/2014/main" id="{4FE80419-CEBB-A50A-EFE2-B67DAEAB052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247974" y="5732966"/>
              <a:ext cx="540752" cy="535852"/>
            </a:xfrm>
            <a:prstGeom prst="rect">
              <a:avLst/>
            </a:prstGeom>
          </p:spPr>
        </p:pic>
        <p:pic>
          <p:nvPicPr>
            <p:cNvPr id="144" name="Picture 143">
              <a:extLst>
                <a:ext uri="{FF2B5EF4-FFF2-40B4-BE49-F238E27FC236}">
                  <a16:creationId xmlns:a16="http://schemas.microsoft.com/office/drawing/2014/main" id="{A2FFA4F3-8A46-A49A-76A1-789B0F8DAA0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503503" y="708409"/>
              <a:ext cx="540752" cy="535852"/>
            </a:xfrm>
            <a:prstGeom prst="rect">
              <a:avLst/>
            </a:prstGeom>
          </p:spPr>
        </p:pic>
        <p:pic>
          <p:nvPicPr>
            <p:cNvPr id="145" name="Picture 144">
              <a:extLst>
                <a:ext uri="{FF2B5EF4-FFF2-40B4-BE49-F238E27FC236}">
                  <a16:creationId xmlns:a16="http://schemas.microsoft.com/office/drawing/2014/main" id="{1D6DE91D-9F49-4E95-3729-A4B57027809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779179" y="702673"/>
              <a:ext cx="540752" cy="535852"/>
            </a:xfrm>
            <a:prstGeom prst="rect">
              <a:avLst/>
            </a:prstGeom>
          </p:spPr>
        </p:pic>
        <p:pic>
          <p:nvPicPr>
            <p:cNvPr id="146" name="Picture 145">
              <a:extLst>
                <a:ext uri="{FF2B5EF4-FFF2-40B4-BE49-F238E27FC236}">
                  <a16:creationId xmlns:a16="http://schemas.microsoft.com/office/drawing/2014/main" id="{21195574-6C9A-5813-963A-FE2F940A5BD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774646" y="3337667"/>
              <a:ext cx="540752" cy="535852"/>
            </a:xfrm>
            <a:prstGeom prst="rect">
              <a:avLst/>
            </a:prstGeom>
          </p:spPr>
        </p:pic>
        <p:pic>
          <p:nvPicPr>
            <p:cNvPr id="147" name="Picture 146">
              <a:extLst>
                <a:ext uri="{FF2B5EF4-FFF2-40B4-BE49-F238E27FC236}">
                  <a16:creationId xmlns:a16="http://schemas.microsoft.com/office/drawing/2014/main" id="{AB715294-FBBD-8160-E161-83218557B3E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127868" y="985699"/>
              <a:ext cx="487648" cy="535852"/>
            </a:xfrm>
            <a:prstGeom prst="rect">
              <a:avLst/>
            </a:prstGeom>
          </p:spPr>
        </p:pic>
        <p:pic>
          <p:nvPicPr>
            <p:cNvPr id="148" name="Picture 147">
              <a:extLst>
                <a:ext uri="{FF2B5EF4-FFF2-40B4-BE49-F238E27FC236}">
                  <a16:creationId xmlns:a16="http://schemas.microsoft.com/office/drawing/2014/main" id="{AA41AB7F-6E7D-039E-B597-A0F5B20CA39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522351" y="5062856"/>
              <a:ext cx="477300" cy="535852"/>
            </a:xfrm>
            <a:prstGeom prst="rect">
              <a:avLst/>
            </a:prstGeom>
          </p:spPr>
        </p:pic>
        <p:pic>
          <p:nvPicPr>
            <p:cNvPr id="149" name="Picture 148">
              <a:extLst>
                <a:ext uri="{FF2B5EF4-FFF2-40B4-BE49-F238E27FC236}">
                  <a16:creationId xmlns:a16="http://schemas.microsoft.com/office/drawing/2014/main" id="{3B3DA394-2E09-97BC-DFF9-4E20692F218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451385" y="2823612"/>
              <a:ext cx="522747" cy="535852"/>
            </a:xfrm>
            <a:prstGeom prst="rect">
              <a:avLst/>
            </a:prstGeom>
          </p:spPr>
        </p:pic>
        <p:pic>
          <p:nvPicPr>
            <p:cNvPr id="150" name="Picture 149">
              <a:extLst>
                <a:ext uri="{FF2B5EF4-FFF2-40B4-BE49-F238E27FC236}">
                  <a16:creationId xmlns:a16="http://schemas.microsoft.com/office/drawing/2014/main" id="{5FFEC750-A594-50B6-58A7-E01E55D9B8E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658948" y="2290812"/>
              <a:ext cx="548626" cy="535852"/>
            </a:xfrm>
            <a:prstGeom prst="rect">
              <a:avLst/>
            </a:prstGeom>
          </p:spPr>
        </p:pic>
        <p:pic>
          <p:nvPicPr>
            <p:cNvPr id="151" name="Picture 150">
              <a:extLst>
                <a:ext uri="{FF2B5EF4-FFF2-40B4-BE49-F238E27FC236}">
                  <a16:creationId xmlns:a16="http://schemas.microsoft.com/office/drawing/2014/main" id="{DE265658-2D87-31FD-7341-4F4F8959341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044775" y="1801579"/>
              <a:ext cx="577200" cy="535852"/>
            </a:xfrm>
            <a:prstGeom prst="rect">
              <a:avLst/>
            </a:prstGeom>
          </p:spPr>
        </p:pic>
        <p:pic>
          <p:nvPicPr>
            <p:cNvPr id="152" name="Picture 151">
              <a:extLst>
                <a:ext uri="{FF2B5EF4-FFF2-40B4-BE49-F238E27FC236}">
                  <a16:creationId xmlns:a16="http://schemas.microsoft.com/office/drawing/2014/main" id="{381F4187-556D-2614-5577-BF72809C886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8595030" y="5264817"/>
              <a:ext cx="613223" cy="535852"/>
            </a:xfrm>
            <a:prstGeom prst="rect">
              <a:avLst/>
            </a:prstGeom>
          </p:spPr>
        </p:pic>
        <p:pic>
          <p:nvPicPr>
            <p:cNvPr id="153" name="Picture 152">
              <a:extLst>
                <a:ext uri="{FF2B5EF4-FFF2-40B4-BE49-F238E27FC236}">
                  <a16:creationId xmlns:a16="http://schemas.microsoft.com/office/drawing/2014/main" id="{1B25460D-0EC2-3172-0297-D11B45782CA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749287" y="6213536"/>
              <a:ext cx="481837" cy="535852"/>
            </a:xfrm>
            <a:prstGeom prst="rect">
              <a:avLst/>
            </a:prstGeom>
          </p:spPr>
        </p:pic>
        <p:pic>
          <p:nvPicPr>
            <p:cNvPr id="154" name="Picture 153">
              <a:extLst>
                <a:ext uri="{FF2B5EF4-FFF2-40B4-BE49-F238E27FC236}">
                  <a16:creationId xmlns:a16="http://schemas.microsoft.com/office/drawing/2014/main" id="{AF7A19C1-E16C-5240-181B-0D506E7E82D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6203270" y="665208"/>
              <a:ext cx="429544" cy="535852"/>
            </a:xfrm>
            <a:prstGeom prst="rect">
              <a:avLst/>
            </a:prstGeom>
          </p:spPr>
        </p:pic>
        <p:pic>
          <p:nvPicPr>
            <p:cNvPr id="155" name="Picture 154">
              <a:extLst>
                <a:ext uri="{FF2B5EF4-FFF2-40B4-BE49-F238E27FC236}">
                  <a16:creationId xmlns:a16="http://schemas.microsoft.com/office/drawing/2014/main" id="{DDDE4EEE-08BF-B990-4A81-E90F722DC6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2295445" y="3577614"/>
              <a:ext cx="477300" cy="535852"/>
            </a:xfrm>
            <a:prstGeom prst="rect">
              <a:avLst/>
            </a:prstGeom>
          </p:spPr>
        </p:pic>
      </p:grpSp>
      <p:sp>
        <p:nvSpPr>
          <p:cNvPr id="156" name="Arrow: Right 155">
            <a:extLst>
              <a:ext uri="{FF2B5EF4-FFF2-40B4-BE49-F238E27FC236}">
                <a16:creationId xmlns:a16="http://schemas.microsoft.com/office/drawing/2014/main" id="{C6F5BE2F-B43D-6697-23E9-5A0AB3B5264A}"/>
              </a:ext>
            </a:extLst>
          </p:cNvPr>
          <p:cNvSpPr/>
          <p:nvPr/>
        </p:nvSpPr>
        <p:spPr>
          <a:xfrm>
            <a:off x="3664548" y="2684122"/>
            <a:ext cx="1021199" cy="2472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aseline="-25000"/>
          </a:p>
        </p:txBody>
      </p: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5557C2FE-D5CC-CE4B-40B5-55E5ED6369BD}"/>
              </a:ext>
            </a:extLst>
          </p:cNvPr>
          <p:cNvGrpSpPr/>
          <p:nvPr/>
        </p:nvGrpSpPr>
        <p:grpSpPr>
          <a:xfrm>
            <a:off x="4855992" y="1703042"/>
            <a:ext cx="1107992" cy="2241085"/>
            <a:chOff x="848258" y="-619944"/>
            <a:chExt cx="1209141" cy="2445675"/>
          </a:xfrm>
        </p:grpSpPr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EC6017CD-157E-14BE-F3E2-37918AB30458}"/>
                </a:ext>
              </a:extLst>
            </p:cNvPr>
            <p:cNvSpPr/>
            <p:nvPr/>
          </p:nvSpPr>
          <p:spPr>
            <a:xfrm>
              <a:off x="848258" y="-619944"/>
              <a:ext cx="1209141" cy="159675"/>
            </a:xfrm>
            <a:prstGeom prst="rect">
              <a:avLst/>
            </a:prstGeom>
            <a:solidFill>
              <a:srgbClr val="7030A0"/>
            </a:solidFill>
            <a:ln w="38100">
              <a:solidFill>
                <a:srgbClr val="2F528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aseline="-25000"/>
            </a:p>
          </p:txBody>
        </p:sp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FE84B288-E9A5-508A-EACD-1028F89A3001}"/>
                </a:ext>
              </a:extLst>
            </p:cNvPr>
            <p:cNvSpPr/>
            <p:nvPr/>
          </p:nvSpPr>
          <p:spPr>
            <a:xfrm>
              <a:off x="848258" y="-467544"/>
              <a:ext cx="1209141" cy="159675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900" baseline="-25000"/>
            </a:p>
          </p:txBody>
        </p:sp>
        <p:sp>
          <p:nvSpPr>
            <p:cNvPr id="160" name="Rectangle 159">
              <a:extLst>
                <a:ext uri="{FF2B5EF4-FFF2-40B4-BE49-F238E27FC236}">
                  <a16:creationId xmlns:a16="http://schemas.microsoft.com/office/drawing/2014/main" id="{AC849055-BD86-6F28-7CAC-AA74A183E203}"/>
                </a:ext>
              </a:extLst>
            </p:cNvPr>
            <p:cNvSpPr/>
            <p:nvPr/>
          </p:nvSpPr>
          <p:spPr>
            <a:xfrm>
              <a:off x="848258" y="-315144"/>
              <a:ext cx="1209141" cy="159675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aseline="-25000"/>
            </a:p>
          </p:txBody>
        </p:sp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DE87F68E-7BB2-7C09-45FD-C1017CD0E7D4}"/>
                </a:ext>
              </a:extLst>
            </p:cNvPr>
            <p:cNvSpPr/>
            <p:nvPr/>
          </p:nvSpPr>
          <p:spPr>
            <a:xfrm>
              <a:off x="848258" y="-162744"/>
              <a:ext cx="1209141" cy="159675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aseline="-25000"/>
            </a:p>
          </p:txBody>
        </p:sp>
        <p:sp>
          <p:nvSpPr>
            <p:cNvPr id="162" name="Rectangle 161">
              <a:extLst>
                <a:ext uri="{FF2B5EF4-FFF2-40B4-BE49-F238E27FC236}">
                  <a16:creationId xmlns:a16="http://schemas.microsoft.com/office/drawing/2014/main" id="{4BD784AE-AC61-2EB9-F0B1-D42FC034F916}"/>
                </a:ext>
              </a:extLst>
            </p:cNvPr>
            <p:cNvSpPr/>
            <p:nvPr/>
          </p:nvSpPr>
          <p:spPr>
            <a:xfrm>
              <a:off x="848258" y="-10344"/>
              <a:ext cx="1209141" cy="159675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aseline="-25000"/>
            </a:p>
          </p:txBody>
        </p:sp>
        <p:sp>
          <p:nvSpPr>
            <p:cNvPr id="163" name="Rectangle 162">
              <a:extLst>
                <a:ext uri="{FF2B5EF4-FFF2-40B4-BE49-F238E27FC236}">
                  <a16:creationId xmlns:a16="http://schemas.microsoft.com/office/drawing/2014/main" id="{EF1FEF66-E86B-7E8D-D0DD-2C7A50573B2E}"/>
                </a:ext>
              </a:extLst>
            </p:cNvPr>
            <p:cNvSpPr/>
            <p:nvPr/>
          </p:nvSpPr>
          <p:spPr>
            <a:xfrm>
              <a:off x="848258" y="142056"/>
              <a:ext cx="1209141" cy="159675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aseline="-25000"/>
            </a:p>
          </p:txBody>
        </p:sp>
        <p:sp>
          <p:nvSpPr>
            <p:cNvPr id="164" name="Rectangle 163">
              <a:extLst>
                <a:ext uri="{FF2B5EF4-FFF2-40B4-BE49-F238E27FC236}">
                  <a16:creationId xmlns:a16="http://schemas.microsoft.com/office/drawing/2014/main" id="{1035BC47-1D4B-5EBE-F075-E736F420D5CC}"/>
                </a:ext>
              </a:extLst>
            </p:cNvPr>
            <p:cNvSpPr/>
            <p:nvPr/>
          </p:nvSpPr>
          <p:spPr>
            <a:xfrm>
              <a:off x="848258" y="294456"/>
              <a:ext cx="1209141" cy="159675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aseline="-25000"/>
            </a:p>
          </p:txBody>
        </p:sp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05D25C92-7484-9F8A-E84F-5AD435321D4B}"/>
                </a:ext>
              </a:extLst>
            </p:cNvPr>
            <p:cNvSpPr/>
            <p:nvPr/>
          </p:nvSpPr>
          <p:spPr>
            <a:xfrm>
              <a:off x="848258" y="446856"/>
              <a:ext cx="1209141" cy="159675"/>
            </a:xfrm>
            <a:prstGeom prst="rect">
              <a:avLst/>
            </a:prstGeom>
            <a:solidFill>
              <a:srgbClr val="92D050"/>
            </a:solidFill>
            <a:ln w="38100">
              <a:solidFill>
                <a:srgbClr val="2F528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aseline="-25000"/>
            </a:p>
          </p:txBody>
        </p:sp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E0CF9541-061D-7611-A59B-518D1618B834}"/>
                </a:ext>
              </a:extLst>
            </p:cNvPr>
            <p:cNvSpPr/>
            <p:nvPr/>
          </p:nvSpPr>
          <p:spPr>
            <a:xfrm>
              <a:off x="848258" y="599256"/>
              <a:ext cx="1209141" cy="159675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aseline="-25000"/>
            </a:p>
          </p:txBody>
        </p:sp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9EAB7652-31D5-E7F0-23D0-CBFA83CD04B4}"/>
                </a:ext>
              </a:extLst>
            </p:cNvPr>
            <p:cNvSpPr/>
            <p:nvPr/>
          </p:nvSpPr>
          <p:spPr>
            <a:xfrm>
              <a:off x="848258" y="751656"/>
              <a:ext cx="1209141" cy="159675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aseline="-25000"/>
            </a:p>
          </p:txBody>
        </p:sp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D1BB8A54-51CB-0A18-176B-33B6408189BA}"/>
                </a:ext>
              </a:extLst>
            </p:cNvPr>
            <p:cNvSpPr/>
            <p:nvPr/>
          </p:nvSpPr>
          <p:spPr>
            <a:xfrm>
              <a:off x="848258" y="904056"/>
              <a:ext cx="1209141" cy="159675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aseline="-25000"/>
            </a:p>
          </p:txBody>
        </p:sp>
        <p:sp>
          <p:nvSpPr>
            <p:cNvPr id="169" name="Rectangle 168">
              <a:extLst>
                <a:ext uri="{FF2B5EF4-FFF2-40B4-BE49-F238E27FC236}">
                  <a16:creationId xmlns:a16="http://schemas.microsoft.com/office/drawing/2014/main" id="{EB060E58-66C0-D645-89C2-37D2BA6570EA}"/>
                </a:ext>
              </a:extLst>
            </p:cNvPr>
            <p:cNvSpPr/>
            <p:nvPr/>
          </p:nvSpPr>
          <p:spPr>
            <a:xfrm>
              <a:off x="848258" y="1056456"/>
              <a:ext cx="1209141" cy="159675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aseline="-25000"/>
            </a:p>
          </p:txBody>
        </p:sp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4CC2CA5B-B51E-8971-0614-7BAA871143D4}"/>
                </a:ext>
              </a:extLst>
            </p:cNvPr>
            <p:cNvSpPr/>
            <p:nvPr/>
          </p:nvSpPr>
          <p:spPr>
            <a:xfrm>
              <a:off x="848258" y="1208856"/>
              <a:ext cx="1209141" cy="159675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aseline="-25000"/>
            </a:p>
          </p:txBody>
        </p:sp>
        <p:sp>
          <p:nvSpPr>
            <p:cNvPr id="171" name="Rectangle 170">
              <a:extLst>
                <a:ext uri="{FF2B5EF4-FFF2-40B4-BE49-F238E27FC236}">
                  <a16:creationId xmlns:a16="http://schemas.microsoft.com/office/drawing/2014/main" id="{4E5B38B8-A151-D269-A27E-16821CDAEC4A}"/>
                </a:ext>
              </a:extLst>
            </p:cNvPr>
            <p:cNvSpPr/>
            <p:nvPr/>
          </p:nvSpPr>
          <p:spPr>
            <a:xfrm>
              <a:off x="848258" y="1361256"/>
              <a:ext cx="1209141" cy="159675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aseline="-25000"/>
            </a:p>
          </p:txBody>
        </p:sp>
        <p:sp>
          <p:nvSpPr>
            <p:cNvPr id="172" name="Rectangle 171">
              <a:extLst>
                <a:ext uri="{FF2B5EF4-FFF2-40B4-BE49-F238E27FC236}">
                  <a16:creationId xmlns:a16="http://schemas.microsoft.com/office/drawing/2014/main" id="{7EA40519-8BE4-BADF-2B33-6229DEDF463E}"/>
                </a:ext>
              </a:extLst>
            </p:cNvPr>
            <p:cNvSpPr/>
            <p:nvPr/>
          </p:nvSpPr>
          <p:spPr>
            <a:xfrm>
              <a:off x="848258" y="1513656"/>
              <a:ext cx="1209141" cy="159675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aseline="-25000"/>
            </a:p>
          </p:txBody>
        </p:sp>
        <p:sp>
          <p:nvSpPr>
            <p:cNvPr id="173" name="Rectangle 172">
              <a:extLst>
                <a:ext uri="{FF2B5EF4-FFF2-40B4-BE49-F238E27FC236}">
                  <a16:creationId xmlns:a16="http://schemas.microsoft.com/office/drawing/2014/main" id="{317A8F03-DC39-C1AD-3F1F-A6195EADE1B7}"/>
                </a:ext>
              </a:extLst>
            </p:cNvPr>
            <p:cNvSpPr/>
            <p:nvPr/>
          </p:nvSpPr>
          <p:spPr>
            <a:xfrm>
              <a:off x="848258" y="1666056"/>
              <a:ext cx="1209141" cy="159675"/>
            </a:xfrm>
            <a:prstGeom prst="rect">
              <a:avLst/>
            </a:prstGeom>
            <a:solidFill>
              <a:srgbClr val="FFC000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aseline="-25000"/>
            </a:p>
          </p:txBody>
        </p:sp>
      </p:grpSp>
      <p:pic>
        <p:nvPicPr>
          <p:cNvPr id="174" name="Picture 173">
            <a:extLst>
              <a:ext uri="{FF2B5EF4-FFF2-40B4-BE49-F238E27FC236}">
                <a16:creationId xmlns:a16="http://schemas.microsoft.com/office/drawing/2014/main" id="{0B721D34-6D4F-D851-B704-675145C0606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202692" y="1366059"/>
            <a:ext cx="395862" cy="801193"/>
          </a:xfrm>
          <a:prstGeom prst="rect">
            <a:avLst/>
          </a:prstGeom>
        </p:spPr>
      </p:pic>
      <p:pic>
        <p:nvPicPr>
          <p:cNvPr id="175" name="Picture 174">
            <a:extLst>
              <a:ext uri="{FF2B5EF4-FFF2-40B4-BE49-F238E27FC236}">
                <a16:creationId xmlns:a16="http://schemas.microsoft.com/office/drawing/2014/main" id="{95A03895-978D-4CCB-7586-136CC9F2D231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202692" y="2366910"/>
            <a:ext cx="395862" cy="801194"/>
          </a:xfrm>
          <a:prstGeom prst="rect">
            <a:avLst/>
          </a:prstGeom>
        </p:spPr>
      </p:pic>
      <p:pic>
        <p:nvPicPr>
          <p:cNvPr id="176" name="Picture 175">
            <a:extLst>
              <a:ext uri="{FF2B5EF4-FFF2-40B4-BE49-F238E27FC236}">
                <a16:creationId xmlns:a16="http://schemas.microsoft.com/office/drawing/2014/main" id="{E6895D25-C6DB-5746-9F98-586AB6BE16DC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202692" y="3480153"/>
            <a:ext cx="395862" cy="801194"/>
          </a:xfrm>
          <a:prstGeom prst="rect">
            <a:avLst/>
          </a:prstGeom>
        </p:spPr>
      </p:pic>
      <p:sp>
        <p:nvSpPr>
          <p:cNvPr id="177" name="TextBox 176">
            <a:extLst>
              <a:ext uri="{FF2B5EF4-FFF2-40B4-BE49-F238E27FC236}">
                <a16:creationId xmlns:a16="http://schemas.microsoft.com/office/drawing/2014/main" id="{36122961-60B5-EC03-0B16-1FE91BCD386E}"/>
              </a:ext>
            </a:extLst>
          </p:cNvPr>
          <p:cNvSpPr txBox="1"/>
          <p:nvPr/>
        </p:nvSpPr>
        <p:spPr>
          <a:xfrm>
            <a:off x="4520156" y="1374891"/>
            <a:ext cx="1857633" cy="2564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b="1" i="1" baseline="-25000"/>
              <a:t> Reaction pathways</a:t>
            </a: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CB75FCEF-35FE-1637-4C73-EEEFA575CAD5}"/>
              </a:ext>
            </a:extLst>
          </p:cNvPr>
          <p:cNvSpPr txBox="1"/>
          <p:nvPr/>
        </p:nvSpPr>
        <p:spPr>
          <a:xfrm>
            <a:off x="5950923" y="1585933"/>
            <a:ext cx="1191414" cy="11182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i="1" baseline="-25000">
                <a:solidFill>
                  <a:srgbClr val="0070C0"/>
                </a:solidFill>
              </a:rPr>
              <a:t>Expansion through building block analogue search</a:t>
            </a:r>
          </a:p>
        </p:txBody>
      </p:sp>
      <p:grpSp>
        <p:nvGrpSpPr>
          <p:cNvPr id="179" name="Group 178">
            <a:extLst>
              <a:ext uri="{FF2B5EF4-FFF2-40B4-BE49-F238E27FC236}">
                <a16:creationId xmlns:a16="http://schemas.microsoft.com/office/drawing/2014/main" id="{85F794DA-CCCA-9342-BAFE-D1181444B849}"/>
              </a:ext>
            </a:extLst>
          </p:cNvPr>
          <p:cNvGrpSpPr/>
          <p:nvPr/>
        </p:nvGrpSpPr>
        <p:grpSpPr>
          <a:xfrm>
            <a:off x="9007299" y="1344365"/>
            <a:ext cx="395862" cy="814701"/>
            <a:chOff x="13458744" y="6407643"/>
            <a:chExt cx="1241923" cy="2543300"/>
          </a:xfrm>
        </p:grpSpPr>
        <p:sp>
          <p:nvSpPr>
            <p:cNvPr id="180" name="Rectangle 179">
              <a:extLst>
                <a:ext uri="{FF2B5EF4-FFF2-40B4-BE49-F238E27FC236}">
                  <a16:creationId xmlns:a16="http://schemas.microsoft.com/office/drawing/2014/main" id="{E925386F-E70B-B1FA-5D87-2716016F7B56}"/>
                </a:ext>
              </a:extLst>
            </p:cNvPr>
            <p:cNvSpPr/>
            <p:nvPr/>
          </p:nvSpPr>
          <p:spPr>
            <a:xfrm>
              <a:off x="13458744" y="6407643"/>
              <a:ext cx="1241923" cy="166049"/>
            </a:xfrm>
            <a:prstGeom prst="rect">
              <a:avLst/>
            </a:prstGeom>
            <a:noFill/>
            <a:ln w="19050">
              <a:solidFill>
                <a:srgbClr val="0AA95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aseline="-25000"/>
            </a:p>
          </p:txBody>
        </p:sp>
        <p:sp>
          <p:nvSpPr>
            <p:cNvPr id="181" name="Rectangle 180">
              <a:extLst>
                <a:ext uri="{FF2B5EF4-FFF2-40B4-BE49-F238E27FC236}">
                  <a16:creationId xmlns:a16="http://schemas.microsoft.com/office/drawing/2014/main" id="{CBF30ACB-4C44-4C56-82CF-28FF4E7A56CF}"/>
                </a:ext>
              </a:extLst>
            </p:cNvPr>
            <p:cNvSpPr/>
            <p:nvPr/>
          </p:nvSpPr>
          <p:spPr>
            <a:xfrm>
              <a:off x="13458744" y="6566126"/>
              <a:ext cx="1241923" cy="166049"/>
            </a:xfrm>
            <a:prstGeom prst="rect">
              <a:avLst/>
            </a:prstGeom>
            <a:noFill/>
            <a:ln w="19050">
              <a:solidFill>
                <a:srgbClr val="0AA95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900" baseline="-25000"/>
            </a:p>
          </p:txBody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8CF72C84-1B32-A22E-6667-FD12E04E64C7}"/>
                </a:ext>
              </a:extLst>
            </p:cNvPr>
            <p:cNvSpPr/>
            <p:nvPr/>
          </p:nvSpPr>
          <p:spPr>
            <a:xfrm>
              <a:off x="13458744" y="6724610"/>
              <a:ext cx="1241923" cy="166049"/>
            </a:xfrm>
            <a:prstGeom prst="rect">
              <a:avLst/>
            </a:prstGeom>
            <a:noFill/>
            <a:ln w="19050">
              <a:solidFill>
                <a:srgbClr val="0AA95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aseline="-25000"/>
            </a:p>
          </p:txBody>
        </p:sp>
        <p:sp>
          <p:nvSpPr>
            <p:cNvPr id="183" name="Rectangle 182">
              <a:extLst>
                <a:ext uri="{FF2B5EF4-FFF2-40B4-BE49-F238E27FC236}">
                  <a16:creationId xmlns:a16="http://schemas.microsoft.com/office/drawing/2014/main" id="{4C7CF9DD-3141-7D3F-DAAF-3CA8D6CA24D2}"/>
                </a:ext>
              </a:extLst>
            </p:cNvPr>
            <p:cNvSpPr/>
            <p:nvPr/>
          </p:nvSpPr>
          <p:spPr>
            <a:xfrm>
              <a:off x="13458744" y="6883093"/>
              <a:ext cx="1241923" cy="166049"/>
            </a:xfrm>
            <a:prstGeom prst="rect">
              <a:avLst/>
            </a:prstGeom>
            <a:noFill/>
            <a:ln w="19050">
              <a:solidFill>
                <a:srgbClr val="0AA95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aseline="-25000"/>
            </a:p>
          </p:txBody>
        </p:sp>
        <p:sp>
          <p:nvSpPr>
            <p:cNvPr id="184" name="Rectangle 183">
              <a:extLst>
                <a:ext uri="{FF2B5EF4-FFF2-40B4-BE49-F238E27FC236}">
                  <a16:creationId xmlns:a16="http://schemas.microsoft.com/office/drawing/2014/main" id="{0DE834E5-1D48-B49A-69B6-D90B377FDA65}"/>
                </a:ext>
              </a:extLst>
            </p:cNvPr>
            <p:cNvSpPr/>
            <p:nvPr/>
          </p:nvSpPr>
          <p:spPr>
            <a:xfrm>
              <a:off x="13458744" y="7041577"/>
              <a:ext cx="1241923" cy="166049"/>
            </a:xfrm>
            <a:prstGeom prst="rect">
              <a:avLst/>
            </a:prstGeom>
            <a:noFill/>
            <a:ln w="19050">
              <a:solidFill>
                <a:srgbClr val="0AA95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aseline="-25000"/>
            </a:p>
          </p:txBody>
        </p:sp>
        <p:sp>
          <p:nvSpPr>
            <p:cNvPr id="185" name="Rectangle 184">
              <a:extLst>
                <a:ext uri="{FF2B5EF4-FFF2-40B4-BE49-F238E27FC236}">
                  <a16:creationId xmlns:a16="http://schemas.microsoft.com/office/drawing/2014/main" id="{467C964A-1F3F-AE08-13B3-D0CE5A4EDE53}"/>
                </a:ext>
              </a:extLst>
            </p:cNvPr>
            <p:cNvSpPr/>
            <p:nvPr/>
          </p:nvSpPr>
          <p:spPr>
            <a:xfrm>
              <a:off x="13458744" y="7200060"/>
              <a:ext cx="1241923" cy="166049"/>
            </a:xfrm>
            <a:prstGeom prst="rect">
              <a:avLst/>
            </a:prstGeom>
            <a:noFill/>
            <a:ln w="19050">
              <a:solidFill>
                <a:srgbClr val="0AA95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aseline="-25000"/>
            </a:p>
          </p:txBody>
        </p:sp>
        <p:sp>
          <p:nvSpPr>
            <p:cNvPr id="186" name="Rectangle 185">
              <a:extLst>
                <a:ext uri="{FF2B5EF4-FFF2-40B4-BE49-F238E27FC236}">
                  <a16:creationId xmlns:a16="http://schemas.microsoft.com/office/drawing/2014/main" id="{8E868AA9-06C7-ED0B-8A74-63F9153641B1}"/>
                </a:ext>
              </a:extLst>
            </p:cNvPr>
            <p:cNvSpPr/>
            <p:nvPr/>
          </p:nvSpPr>
          <p:spPr>
            <a:xfrm>
              <a:off x="13458744" y="7358543"/>
              <a:ext cx="1241923" cy="166049"/>
            </a:xfrm>
            <a:prstGeom prst="rect">
              <a:avLst/>
            </a:prstGeom>
            <a:noFill/>
            <a:ln w="19050">
              <a:solidFill>
                <a:srgbClr val="0AA95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aseline="-25000"/>
            </a:p>
          </p:txBody>
        </p:sp>
        <p:sp>
          <p:nvSpPr>
            <p:cNvPr id="187" name="Rectangle 186">
              <a:extLst>
                <a:ext uri="{FF2B5EF4-FFF2-40B4-BE49-F238E27FC236}">
                  <a16:creationId xmlns:a16="http://schemas.microsoft.com/office/drawing/2014/main" id="{695DC12D-53BA-866B-CB68-1128BF76D669}"/>
                </a:ext>
              </a:extLst>
            </p:cNvPr>
            <p:cNvSpPr/>
            <p:nvPr/>
          </p:nvSpPr>
          <p:spPr>
            <a:xfrm>
              <a:off x="13458744" y="7517027"/>
              <a:ext cx="1241923" cy="166049"/>
            </a:xfrm>
            <a:prstGeom prst="rect">
              <a:avLst/>
            </a:prstGeom>
            <a:noFill/>
            <a:ln w="19050">
              <a:solidFill>
                <a:srgbClr val="8FAA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aseline="-25000"/>
            </a:p>
          </p:txBody>
        </p:sp>
        <p:sp>
          <p:nvSpPr>
            <p:cNvPr id="188" name="Rectangle 187">
              <a:extLst>
                <a:ext uri="{FF2B5EF4-FFF2-40B4-BE49-F238E27FC236}">
                  <a16:creationId xmlns:a16="http://schemas.microsoft.com/office/drawing/2014/main" id="{0025BBF9-4E3C-75E3-3FCB-D00B1B8E6270}"/>
                </a:ext>
              </a:extLst>
            </p:cNvPr>
            <p:cNvSpPr/>
            <p:nvPr/>
          </p:nvSpPr>
          <p:spPr>
            <a:xfrm>
              <a:off x="13458744" y="7675510"/>
              <a:ext cx="1241923" cy="166049"/>
            </a:xfrm>
            <a:prstGeom prst="rect">
              <a:avLst/>
            </a:prstGeom>
            <a:noFill/>
            <a:ln w="19050">
              <a:solidFill>
                <a:srgbClr val="8FAA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aseline="-25000"/>
            </a:p>
          </p:txBody>
        </p:sp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22FD0588-11E7-7B65-AEF6-1CDFCD2A1459}"/>
                </a:ext>
              </a:extLst>
            </p:cNvPr>
            <p:cNvSpPr/>
            <p:nvPr/>
          </p:nvSpPr>
          <p:spPr>
            <a:xfrm>
              <a:off x="13458744" y="7833994"/>
              <a:ext cx="1241923" cy="166049"/>
            </a:xfrm>
            <a:prstGeom prst="rect">
              <a:avLst/>
            </a:prstGeom>
            <a:noFill/>
            <a:ln w="19050">
              <a:solidFill>
                <a:srgbClr val="8FAA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aseline="-25000"/>
            </a:p>
          </p:txBody>
        </p:sp>
        <p:sp>
          <p:nvSpPr>
            <p:cNvPr id="190" name="Rectangle 189">
              <a:extLst>
                <a:ext uri="{FF2B5EF4-FFF2-40B4-BE49-F238E27FC236}">
                  <a16:creationId xmlns:a16="http://schemas.microsoft.com/office/drawing/2014/main" id="{8A46471C-01B5-229B-020D-1329956367D7}"/>
                </a:ext>
              </a:extLst>
            </p:cNvPr>
            <p:cNvSpPr/>
            <p:nvPr/>
          </p:nvSpPr>
          <p:spPr>
            <a:xfrm>
              <a:off x="13458744" y="7992477"/>
              <a:ext cx="1241923" cy="166049"/>
            </a:xfrm>
            <a:prstGeom prst="rect">
              <a:avLst/>
            </a:prstGeom>
            <a:noFill/>
            <a:ln w="19050">
              <a:solidFill>
                <a:srgbClr val="8FAA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aseline="-25000"/>
            </a:p>
          </p:txBody>
        </p:sp>
        <p:sp>
          <p:nvSpPr>
            <p:cNvPr id="191" name="Rectangle 190">
              <a:extLst>
                <a:ext uri="{FF2B5EF4-FFF2-40B4-BE49-F238E27FC236}">
                  <a16:creationId xmlns:a16="http://schemas.microsoft.com/office/drawing/2014/main" id="{5782D0C9-D702-0DE8-89A2-1B1BAF00B9D6}"/>
                </a:ext>
              </a:extLst>
            </p:cNvPr>
            <p:cNvSpPr/>
            <p:nvPr/>
          </p:nvSpPr>
          <p:spPr>
            <a:xfrm>
              <a:off x="13458744" y="8150961"/>
              <a:ext cx="1241923" cy="166049"/>
            </a:xfrm>
            <a:prstGeom prst="rect">
              <a:avLst/>
            </a:prstGeom>
            <a:noFill/>
            <a:ln w="19050">
              <a:solidFill>
                <a:srgbClr val="8FAA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aseline="-25000"/>
            </a:p>
          </p:txBody>
        </p:sp>
        <p:sp>
          <p:nvSpPr>
            <p:cNvPr id="192" name="Rectangle 191">
              <a:extLst>
                <a:ext uri="{FF2B5EF4-FFF2-40B4-BE49-F238E27FC236}">
                  <a16:creationId xmlns:a16="http://schemas.microsoft.com/office/drawing/2014/main" id="{3B688633-8AD3-2149-8BC2-328377172582}"/>
                </a:ext>
              </a:extLst>
            </p:cNvPr>
            <p:cNvSpPr/>
            <p:nvPr/>
          </p:nvSpPr>
          <p:spPr>
            <a:xfrm>
              <a:off x="13458744" y="8309444"/>
              <a:ext cx="1241923" cy="166049"/>
            </a:xfrm>
            <a:prstGeom prst="rect">
              <a:avLst/>
            </a:prstGeom>
            <a:noFill/>
            <a:ln w="19050">
              <a:solidFill>
                <a:srgbClr val="8FAA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aseline="-25000"/>
            </a:p>
          </p:txBody>
        </p:sp>
        <p:sp>
          <p:nvSpPr>
            <p:cNvPr id="193" name="Rectangle 192">
              <a:extLst>
                <a:ext uri="{FF2B5EF4-FFF2-40B4-BE49-F238E27FC236}">
                  <a16:creationId xmlns:a16="http://schemas.microsoft.com/office/drawing/2014/main" id="{CF03B672-2564-43EF-4273-151918BD8410}"/>
                </a:ext>
              </a:extLst>
            </p:cNvPr>
            <p:cNvSpPr/>
            <p:nvPr/>
          </p:nvSpPr>
          <p:spPr>
            <a:xfrm>
              <a:off x="13458744" y="8467927"/>
              <a:ext cx="1241923" cy="166049"/>
            </a:xfrm>
            <a:prstGeom prst="rect">
              <a:avLst/>
            </a:prstGeom>
            <a:noFill/>
            <a:ln w="19050">
              <a:solidFill>
                <a:srgbClr val="8FAA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aseline="-25000"/>
            </a:p>
          </p:txBody>
        </p:sp>
        <p:sp>
          <p:nvSpPr>
            <p:cNvPr id="194" name="Rectangle 193">
              <a:extLst>
                <a:ext uri="{FF2B5EF4-FFF2-40B4-BE49-F238E27FC236}">
                  <a16:creationId xmlns:a16="http://schemas.microsoft.com/office/drawing/2014/main" id="{58746C1D-9AFB-A23A-4475-D19AFD22E53A}"/>
                </a:ext>
              </a:extLst>
            </p:cNvPr>
            <p:cNvSpPr/>
            <p:nvPr/>
          </p:nvSpPr>
          <p:spPr>
            <a:xfrm>
              <a:off x="13458744" y="8626411"/>
              <a:ext cx="1241923" cy="166049"/>
            </a:xfrm>
            <a:prstGeom prst="rect">
              <a:avLst/>
            </a:prstGeom>
            <a:noFill/>
            <a:ln w="19050">
              <a:solidFill>
                <a:srgbClr val="CB232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aseline="-25000"/>
            </a:p>
          </p:txBody>
        </p:sp>
        <p:sp>
          <p:nvSpPr>
            <p:cNvPr id="195" name="Rectangle 194">
              <a:extLst>
                <a:ext uri="{FF2B5EF4-FFF2-40B4-BE49-F238E27FC236}">
                  <a16:creationId xmlns:a16="http://schemas.microsoft.com/office/drawing/2014/main" id="{5578D97A-B1D2-A501-4CCF-5EB73C6D265D}"/>
                </a:ext>
              </a:extLst>
            </p:cNvPr>
            <p:cNvSpPr/>
            <p:nvPr/>
          </p:nvSpPr>
          <p:spPr>
            <a:xfrm>
              <a:off x="13458744" y="8784894"/>
              <a:ext cx="1241923" cy="166049"/>
            </a:xfrm>
            <a:prstGeom prst="rect">
              <a:avLst/>
            </a:prstGeom>
            <a:noFill/>
            <a:ln w="19050">
              <a:solidFill>
                <a:srgbClr val="CB232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aseline="-25000"/>
            </a:p>
          </p:txBody>
        </p:sp>
      </p:grp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ED3A5787-96CA-F62F-A40F-FFC8F63E3169}"/>
              </a:ext>
            </a:extLst>
          </p:cNvPr>
          <p:cNvGrpSpPr/>
          <p:nvPr/>
        </p:nvGrpSpPr>
        <p:grpSpPr>
          <a:xfrm>
            <a:off x="9007299" y="2356830"/>
            <a:ext cx="395862" cy="814701"/>
            <a:chOff x="13458744" y="6407643"/>
            <a:chExt cx="1241923" cy="2543300"/>
          </a:xfrm>
        </p:grpSpPr>
        <p:sp>
          <p:nvSpPr>
            <p:cNvPr id="197" name="Rectangle 196">
              <a:extLst>
                <a:ext uri="{FF2B5EF4-FFF2-40B4-BE49-F238E27FC236}">
                  <a16:creationId xmlns:a16="http://schemas.microsoft.com/office/drawing/2014/main" id="{D4646D97-3013-6474-D4A1-CA6F00C2CA3E}"/>
                </a:ext>
              </a:extLst>
            </p:cNvPr>
            <p:cNvSpPr/>
            <p:nvPr/>
          </p:nvSpPr>
          <p:spPr>
            <a:xfrm>
              <a:off x="13458744" y="6407643"/>
              <a:ext cx="1241923" cy="166049"/>
            </a:xfrm>
            <a:prstGeom prst="rect">
              <a:avLst/>
            </a:prstGeom>
            <a:noFill/>
            <a:ln w="19050">
              <a:solidFill>
                <a:srgbClr val="0AA95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aseline="-25000"/>
            </a:p>
          </p:txBody>
        </p:sp>
        <p:sp>
          <p:nvSpPr>
            <p:cNvPr id="198" name="Rectangle 197">
              <a:extLst>
                <a:ext uri="{FF2B5EF4-FFF2-40B4-BE49-F238E27FC236}">
                  <a16:creationId xmlns:a16="http://schemas.microsoft.com/office/drawing/2014/main" id="{6D543EC4-EF63-F3D2-6405-B1E0E37AD943}"/>
                </a:ext>
              </a:extLst>
            </p:cNvPr>
            <p:cNvSpPr/>
            <p:nvPr/>
          </p:nvSpPr>
          <p:spPr>
            <a:xfrm>
              <a:off x="13458744" y="6566126"/>
              <a:ext cx="1241923" cy="166049"/>
            </a:xfrm>
            <a:prstGeom prst="rect">
              <a:avLst/>
            </a:prstGeom>
            <a:noFill/>
            <a:ln w="19050">
              <a:solidFill>
                <a:srgbClr val="0AA95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900" baseline="-25000"/>
            </a:p>
          </p:txBody>
        </p:sp>
        <p:sp>
          <p:nvSpPr>
            <p:cNvPr id="199" name="Rectangle 198">
              <a:extLst>
                <a:ext uri="{FF2B5EF4-FFF2-40B4-BE49-F238E27FC236}">
                  <a16:creationId xmlns:a16="http://schemas.microsoft.com/office/drawing/2014/main" id="{8FAFF5C8-328B-88F8-64A4-6227F11F57B3}"/>
                </a:ext>
              </a:extLst>
            </p:cNvPr>
            <p:cNvSpPr/>
            <p:nvPr/>
          </p:nvSpPr>
          <p:spPr>
            <a:xfrm>
              <a:off x="13458744" y="6724610"/>
              <a:ext cx="1241923" cy="166049"/>
            </a:xfrm>
            <a:prstGeom prst="rect">
              <a:avLst/>
            </a:prstGeom>
            <a:noFill/>
            <a:ln w="19050">
              <a:solidFill>
                <a:srgbClr val="0AA95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aseline="-25000"/>
            </a:p>
          </p:txBody>
        </p:sp>
        <p:sp>
          <p:nvSpPr>
            <p:cNvPr id="200" name="Rectangle 199">
              <a:extLst>
                <a:ext uri="{FF2B5EF4-FFF2-40B4-BE49-F238E27FC236}">
                  <a16:creationId xmlns:a16="http://schemas.microsoft.com/office/drawing/2014/main" id="{EF42111A-7676-E532-3677-DDFF03A370C2}"/>
                </a:ext>
              </a:extLst>
            </p:cNvPr>
            <p:cNvSpPr/>
            <p:nvPr/>
          </p:nvSpPr>
          <p:spPr>
            <a:xfrm>
              <a:off x="13458744" y="6883093"/>
              <a:ext cx="1241923" cy="166049"/>
            </a:xfrm>
            <a:prstGeom prst="rect">
              <a:avLst/>
            </a:prstGeom>
            <a:noFill/>
            <a:ln w="19050">
              <a:solidFill>
                <a:srgbClr val="0AA95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aseline="-25000"/>
            </a:p>
          </p:txBody>
        </p:sp>
        <p:sp>
          <p:nvSpPr>
            <p:cNvPr id="201" name="Rectangle 200">
              <a:extLst>
                <a:ext uri="{FF2B5EF4-FFF2-40B4-BE49-F238E27FC236}">
                  <a16:creationId xmlns:a16="http://schemas.microsoft.com/office/drawing/2014/main" id="{D2BC8EEE-A76E-0005-93AA-B25DFBE04677}"/>
                </a:ext>
              </a:extLst>
            </p:cNvPr>
            <p:cNvSpPr/>
            <p:nvPr/>
          </p:nvSpPr>
          <p:spPr>
            <a:xfrm>
              <a:off x="13458744" y="7041577"/>
              <a:ext cx="1241923" cy="166049"/>
            </a:xfrm>
            <a:prstGeom prst="rect">
              <a:avLst/>
            </a:prstGeom>
            <a:noFill/>
            <a:ln w="19050">
              <a:solidFill>
                <a:srgbClr val="0AA95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aseline="-25000"/>
            </a:p>
          </p:txBody>
        </p:sp>
        <p:sp>
          <p:nvSpPr>
            <p:cNvPr id="202" name="Rectangle 201">
              <a:extLst>
                <a:ext uri="{FF2B5EF4-FFF2-40B4-BE49-F238E27FC236}">
                  <a16:creationId xmlns:a16="http://schemas.microsoft.com/office/drawing/2014/main" id="{E3C93BEF-1581-3C05-B1D6-E4782F15C598}"/>
                </a:ext>
              </a:extLst>
            </p:cNvPr>
            <p:cNvSpPr/>
            <p:nvPr/>
          </p:nvSpPr>
          <p:spPr>
            <a:xfrm>
              <a:off x="13458744" y="7200060"/>
              <a:ext cx="1241923" cy="166049"/>
            </a:xfrm>
            <a:prstGeom prst="rect">
              <a:avLst/>
            </a:prstGeom>
            <a:noFill/>
            <a:ln w="19050">
              <a:solidFill>
                <a:srgbClr val="0AA95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aseline="-25000"/>
            </a:p>
          </p:txBody>
        </p:sp>
        <p:sp>
          <p:nvSpPr>
            <p:cNvPr id="203" name="Rectangle 202">
              <a:extLst>
                <a:ext uri="{FF2B5EF4-FFF2-40B4-BE49-F238E27FC236}">
                  <a16:creationId xmlns:a16="http://schemas.microsoft.com/office/drawing/2014/main" id="{48740C25-0D39-F11E-ED0D-D1E8DDAE9608}"/>
                </a:ext>
              </a:extLst>
            </p:cNvPr>
            <p:cNvSpPr/>
            <p:nvPr/>
          </p:nvSpPr>
          <p:spPr>
            <a:xfrm>
              <a:off x="13458744" y="7358543"/>
              <a:ext cx="1241923" cy="166049"/>
            </a:xfrm>
            <a:prstGeom prst="rect">
              <a:avLst/>
            </a:prstGeom>
            <a:noFill/>
            <a:ln w="19050">
              <a:solidFill>
                <a:srgbClr val="0AA95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aseline="-25000"/>
            </a:p>
          </p:txBody>
        </p:sp>
        <p:sp>
          <p:nvSpPr>
            <p:cNvPr id="204" name="Rectangle 203">
              <a:extLst>
                <a:ext uri="{FF2B5EF4-FFF2-40B4-BE49-F238E27FC236}">
                  <a16:creationId xmlns:a16="http://schemas.microsoft.com/office/drawing/2014/main" id="{AA334B39-1B35-D4F7-8C29-6B5B17A1AE4D}"/>
                </a:ext>
              </a:extLst>
            </p:cNvPr>
            <p:cNvSpPr/>
            <p:nvPr/>
          </p:nvSpPr>
          <p:spPr>
            <a:xfrm>
              <a:off x="13458744" y="7517027"/>
              <a:ext cx="1241923" cy="166049"/>
            </a:xfrm>
            <a:prstGeom prst="rect">
              <a:avLst/>
            </a:prstGeom>
            <a:noFill/>
            <a:ln w="19050">
              <a:solidFill>
                <a:srgbClr val="8FAA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aseline="-25000"/>
            </a:p>
          </p:txBody>
        </p:sp>
        <p:sp>
          <p:nvSpPr>
            <p:cNvPr id="205" name="Rectangle 204">
              <a:extLst>
                <a:ext uri="{FF2B5EF4-FFF2-40B4-BE49-F238E27FC236}">
                  <a16:creationId xmlns:a16="http://schemas.microsoft.com/office/drawing/2014/main" id="{7C021184-E6C4-5DC8-E1D4-4C66C0015474}"/>
                </a:ext>
              </a:extLst>
            </p:cNvPr>
            <p:cNvSpPr/>
            <p:nvPr/>
          </p:nvSpPr>
          <p:spPr>
            <a:xfrm>
              <a:off x="13458744" y="7675510"/>
              <a:ext cx="1241923" cy="166049"/>
            </a:xfrm>
            <a:prstGeom prst="rect">
              <a:avLst/>
            </a:prstGeom>
            <a:noFill/>
            <a:ln w="19050">
              <a:solidFill>
                <a:srgbClr val="8FAA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aseline="-25000"/>
            </a:p>
          </p:txBody>
        </p:sp>
        <p:sp>
          <p:nvSpPr>
            <p:cNvPr id="206" name="Rectangle 205">
              <a:extLst>
                <a:ext uri="{FF2B5EF4-FFF2-40B4-BE49-F238E27FC236}">
                  <a16:creationId xmlns:a16="http://schemas.microsoft.com/office/drawing/2014/main" id="{361A3AED-61F3-2DDE-C6AA-B751AC3F7E64}"/>
                </a:ext>
              </a:extLst>
            </p:cNvPr>
            <p:cNvSpPr/>
            <p:nvPr/>
          </p:nvSpPr>
          <p:spPr>
            <a:xfrm>
              <a:off x="13458744" y="7833994"/>
              <a:ext cx="1241923" cy="166049"/>
            </a:xfrm>
            <a:prstGeom prst="rect">
              <a:avLst/>
            </a:prstGeom>
            <a:noFill/>
            <a:ln w="19050">
              <a:solidFill>
                <a:srgbClr val="8FAA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aseline="-25000"/>
            </a:p>
          </p:txBody>
        </p: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7246D24A-66CA-7DF3-6278-340A4E4C9495}"/>
                </a:ext>
              </a:extLst>
            </p:cNvPr>
            <p:cNvSpPr/>
            <p:nvPr/>
          </p:nvSpPr>
          <p:spPr>
            <a:xfrm>
              <a:off x="13458744" y="7992477"/>
              <a:ext cx="1241923" cy="166049"/>
            </a:xfrm>
            <a:prstGeom prst="rect">
              <a:avLst/>
            </a:prstGeom>
            <a:noFill/>
            <a:ln w="19050">
              <a:solidFill>
                <a:srgbClr val="8FAA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aseline="-25000"/>
            </a:p>
          </p:txBody>
        </p:sp>
        <p:sp>
          <p:nvSpPr>
            <p:cNvPr id="208" name="Rectangle 207">
              <a:extLst>
                <a:ext uri="{FF2B5EF4-FFF2-40B4-BE49-F238E27FC236}">
                  <a16:creationId xmlns:a16="http://schemas.microsoft.com/office/drawing/2014/main" id="{F5C93519-0A2E-2B11-95A1-4E633F2F809F}"/>
                </a:ext>
              </a:extLst>
            </p:cNvPr>
            <p:cNvSpPr/>
            <p:nvPr/>
          </p:nvSpPr>
          <p:spPr>
            <a:xfrm>
              <a:off x="13458744" y="8150961"/>
              <a:ext cx="1241923" cy="166049"/>
            </a:xfrm>
            <a:prstGeom prst="rect">
              <a:avLst/>
            </a:prstGeom>
            <a:noFill/>
            <a:ln w="19050">
              <a:solidFill>
                <a:srgbClr val="8FAA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aseline="-25000"/>
            </a:p>
          </p:txBody>
        </p:sp>
        <p:sp>
          <p:nvSpPr>
            <p:cNvPr id="209" name="Rectangle 208">
              <a:extLst>
                <a:ext uri="{FF2B5EF4-FFF2-40B4-BE49-F238E27FC236}">
                  <a16:creationId xmlns:a16="http://schemas.microsoft.com/office/drawing/2014/main" id="{4DB022EF-956C-EB50-72CE-7217B047F6CF}"/>
                </a:ext>
              </a:extLst>
            </p:cNvPr>
            <p:cNvSpPr/>
            <p:nvPr/>
          </p:nvSpPr>
          <p:spPr>
            <a:xfrm>
              <a:off x="13458744" y="8309444"/>
              <a:ext cx="1241923" cy="166049"/>
            </a:xfrm>
            <a:prstGeom prst="rect">
              <a:avLst/>
            </a:prstGeom>
            <a:noFill/>
            <a:ln w="19050">
              <a:solidFill>
                <a:srgbClr val="8FAA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aseline="-25000"/>
            </a:p>
          </p:txBody>
        </p:sp>
        <p:sp>
          <p:nvSpPr>
            <p:cNvPr id="210" name="Rectangle 209">
              <a:extLst>
                <a:ext uri="{FF2B5EF4-FFF2-40B4-BE49-F238E27FC236}">
                  <a16:creationId xmlns:a16="http://schemas.microsoft.com/office/drawing/2014/main" id="{E1F8B064-6CAC-30BC-3D75-476154CB9443}"/>
                </a:ext>
              </a:extLst>
            </p:cNvPr>
            <p:cNvSpPr/>
            <p:nvPr/>
          </p:nvSpPr>
          <p:spPr>
            <a:xfrm>
              <a:off x="13458744" y="8467927"/>
              <a:ext cx="1241923" cy="166049"/>
            </a:xfrm>
            <a:prstGeom prst="rect">
              <a:avLst/>
            </a:prstGeom>
            <a:noFill/>
            <a:ln w="19050">
              <a:solidFill>
                <a:srgbClr val="8FAA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aseline="-25000"/>
            </a:p>
          </p:txBody>
        </p:sp>
        <p:sp>
          <p:nvSpPr>
            <p:cNvPr id="211" name="Rectangle 210">
              <a:extLst>
                <a:ext uri="{FF2B5EF4-FFF2-40B4-BE49-F238E27FC236}">
                  <a16:creationId xmlns:a16="http://schemas.microsoft.com/office/drawing/2014/main" id="{4CA7AF4C-2437-2969-BF03-68F743F4FA09}"/>
                </a:ext>
              </a:extLst>
            </p:cNvPr>
            <p:cNvSpPr/>
            <p:nvPr/>
          </p:nvSpPr>
          <p:spPr>
            <a:xfrm>
              <a:off x="13458744" y="8626411"/>
              <a:ext cx="1241923" cy="166049"/>
            </a:xfrm>
            <a:prstGeom prst="rect">
              <a:avLst/>
            </a:prstGeom>
            <a:noFill/>
            <a:ln w="19050">
              <a:solidFill>
                <a:srgbClr val="CB232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aseline="-25000"/>
            </a:p>
          </p:txBody>
        </p:sp>
        <p:sp>
          <p:nvSpPr>
            <p:cNvPr id="212" name="Rectangle 211">
              <a:extLst>
                <a:ext uri="{FF2B5EF4-FFF2-40B4-BE49-F238E27FC236}">
                  <a16:creationId xmlns:a16="http://schemas.microsoft.com/office/drawing/2014/main" id="{DF63C99F-02FE-6C68-C916-69385660341D}"/>
                </a:ext>
              </a:extLst>
            </p:cNvPr>
            <p:cNvSpPr/>
            <p:nvPr/>
          </p:nvSpPr>
          <p:spPr>
            <a:xfrm>
              <a:off x="13458744" y="8784894"/>
              <a:ext cx="1241923" cy="166049"/>
            </a:xfrm>
            <a:prstGeom prst="rect">
              <a:avLst/>
            </a:prstGeom>
            <a:noFill/>
            <a:ln w="19050">
              <a:solidFill>
                <a:srgbClr val="CB232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aseline="-25000"/>
            </a:p>
          </p:txBody>
        </p:sp>
      </p:grpSp>
      <p:grpSp>
        <p:nvGrpSpPr>
          <p:cNvPr id="213" name="Group 212">
            <a:extLst>
              <a:ext uri="{FF2B5EF4-FFF2-40B4-BE49-F238E27FC236}">
                <a16:creationId xmlns:a16="http://schemas.microsoft.com/office/drawing/2014/main" id="{1D0ACF64-0DAD-3A0A-6FF5-A4271C543E2A}"/>
              </a:ext>
            </a:extLst>
          </p:cNvPr>
          <p:cNvGrpSpPr/>
          <p:nvPr/>
        </p:nvGrpSpPr>
        <p:grpSpPr>
          <a:xfrm>
            <a:off x="9007299" y="3472642"/>
            <a:ext cx="395862" cy="814701"/>
            <a:chOff x="13458744" y="6407643"/>
            <a:chExt cx="1241923" cy="2543300"/>
          </a:xfrm>
        </p:grpSpPr>
        <p:sp>
          <p:nvSpPr>
            <p:cNvPr id="214" name="Rectangle 213">
              <a:extLst>
                <a:ext uri="{FF2B5EF4-FFF2-40B4-BE49-F238E27FC236}">
                  <a16:creationId xmlns:a16="http://schemas.microsoft.com/office/drawing/2014/main" id="{15F66DF0-1B10-2216-6795-0375A18F26AF}"/>
                </a:ext>
              </a:extLst>
            </p:cNvPr>
            <p:cNvSpPr/>
            <p:nvPr/>
          </p:nvSpPr>
          <p:spPr>
            <a:xfrm>
              <a:off x="13458744" y="6407643"/>
              <a:ext cx="1241923" cy="166049"/>
            </a:xfrm>
            <a:prstGeom prst="rect">
              <a:avLst/>
            </a:prstGeom>
            <a:noFill/>
            <a:ln w="19050">
              <a:solidFill>
                <a:srgbClr val="0AA95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aseline="-25000"/>
            </a:p>
          </p:txBody>
        </p:sp>
        <p:sp>
          <p:nvSpPr>
            <p:cNvPr id="215" name="Rectangle 214">
              <a:extLst>
                <a:ext uri="{FF2B5EF4-FFF2-40B4-BE49-F238E27FC236}">
                  <a16:creationId xmlns:a16="http://schemas.microsoft.com/office/drawing/2014/main" id="{FEAE4412-1EFB-72D0-2C5A-25FFE97EEB1F}"/>
                </a:ext>
              </a:extLst>
            </p:cNvPr>
            <p:cNvSpPr/>
            <p:nvPr/>
          </p:nvSpPr>
          <p:spPr>
            <a:xfrm>
              <a:off x="13458744" y="6566126"/>
              <a:ext cx="1241923" cy="166049"/>
            </a:xfrm>
            <a:prstGeom prst="rect">
              <a:avLst/>
            </a:prstGeom>
            <a:noFill/>
            <a:ln w="19050">
              <a:solidFill>
                <a:srgbClr val="0AA95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900" baseline="-25000"/>
            </a:p>
          </p:txBody>
        </p:sp>
        <p:sp>
          <p:nvSpPr>
            <p:cNvPr id="216" name="Rectangle 215">
              <a:extLst>
                <a:ext uri="{FF2B5EF4-FFF2-40B4-BE49-F238E27FC236}">
                  <a16:creationId xmlns:a16="http://schemas.microsoft.com/office/drawing/2014/main" id="{9921DF5D-81F1-A6B7-A56A-E16657CD8F34}"/>
                </a:ext>
              </a:extLst>
            </p:cNvPr>
            <p:cNvSpPr/>
            <p:nvPr/>
          </p:nvSpPr>
          <p:spPr>
            <a:xfrm>
              <a:off x="13458744" y="6724610"/>
              <a:ext cx="1241923" cy="166049"/>
            </a:xfrm>
            <a:prstGeom prst="rect">
              <a:avLst/>
            </a:prstGeom>
            <a:noFill/>
            <a:ln w="19050">
              <a:solidFill>
                <a:srgbClr val="0AA95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aseline="-25000"/>
            </a:p>
          </p:txBody>
        </p:sp>
        <p:sp>
          <p:nvSpPr>
            <p:cNvPr id="217" name="Rectangle 216">
              <a:extLst>
                <a:ext uri="{FF2B5EF4-FFF2-40B4-BE49-F238E27FC236}">
                  <a16:creationId xmlns:a16="http://schemas.microsoft.com/office/drawing/2014/main" id="{73DECB07-D746-A2F0-6B7F-C73845656415}"/>
                </a:ext>
              </a:extLst>
            </p:cNvPr>
            <p:cNvSpPr/>
            <p:nvPr/>
          </p:nvSpPr>
          <p:spPr>
            <a:xfrm>
              <a:off x="13458744" y="6883093"/>
              <a:ext cx="1241923" cy="166049"/>
            </a:xfrm>
            <a:prstGeom prst="rect">
              <a:avLst/>
            </a:prstGeom>
            <a:noFill/>
            <a:ln w="19050">
              <a:solidFill>
                <a:srgbClr val="0AA95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aseline="-25000"/>
            </a:p>
          </p:txBody>
        </p:sp>
        <p:sp>
          <p:nvSpPr>
            <p:cNvPr id="218" name="Rectangle 217">
              <a:extLst>
                <a:ext uri="{FF2B5EF4-FFF2-40B4-BE49-F238E27FC236}">
                  <a16:creationId xmlns:a16="http://schemas.microsoft.com/office/drawing/2014/main" id="{219A6A8B-7B35-885B-7817-95A611DE4E73}"/>
                </a:ext>
              </a:extLst>
            </p:cNvPr>
            <p:cNvSpPr/>
            <p:nvPr/>
          </p:nvSpPr>
          <p:spPr>
            <a:xfrm>
              <a:off x="13458744" y="7041577"/>
              <a:ext cx="1241923" cy="166049"/>
            </a:xfrm>
            <a:prstGeom prst="rect">
              <a:avLst/>
            </a:prstGeom>
            <a:noFill/>
            <a:ln w="19050">
              <a:solidFill>
                <a:srgbClr val="0AA95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aseline="-25000"/>
            </a:p>
          </p:txBody>
        </p:sp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F355E446-716C-374E-F544-0597FDEFC4D2}"/>
                </a:ext>
              </a:extLst>
            </p:cNvPr>
            <p:cNvSpPr/>
            <p:nvPr/>
          </p:nvSpPr>
          <p:spPr>
            <a:xfrm>
              <a:off x="13458744" y="7200060"/>
              <a:ext cx="1241923" cy="166049"/>
            </a:xfrm>
            <a:prstGeom prst="rect">
              <a:avLst/>
            </a:prstGeom>
            <a:noFill/>
            <a:ln w="19050">
              <a:solidFill>
                <a:srgbClr val="0AA95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aseline="-25000"/>
            </a:p>
          </p:txBody>
        </p:sp>
        <p:sp>
          <p:nvSpPr>
            <p:cNvPr id="220" name="Rectangle 219">
              <a:extLst>
                <a:ext uri="{FF2B5EF4-FFF2-40B4-BE49-F238E27FC236}">
                  <a16:creationId xmlns:a16="http://schemas.microsoft.com/office/drawing/2014/main" id="{061C1233-C02D-9BFD-6C46-B5AC5C111D1A}"/>
                </a:ext>
              </a:extLst>
            </p:cNvPr>
            <p:cNvSpPr/>
            <p:nvPr/>
          </p:nvSpPr>
          <p:spPr>
            <a:xfrm>
              <a:off x="13458744" y="7358543"/>
              <a:ext cx="1241923" cy="166049"/>
            </a:xfrm>
            <a:prstGeom prst="rect">
              <a:avLst/>
            </a:prstGeom>
            <a:noFill/>
            <a:ln w="19050">
              <a:solidFill>
                <a:srgbClr val="0AA95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aseline="-25000"/>
            </a:p>
          </p:txBody>
        </p:sp>
        <p:sp>
          <p:nvSpPr>
            <p:cNvPr id="221" name="Rectangle 220">
              <a:extLst>
                <a:ext uri="{FF2B5EF4-FFF2-40B4-BE49-F238E27FC236}">
                  <a16:creationId xmlns:a16="http://schemas.microsoft.com/office/drawing/2014/main" id="{AFCC0444-7B9E-66AE-0DAA-7C934C174F01}"/>
                </a:ext>
              </a:extLst>
            </p:cNvPr>
            <p:cNvSpPr/>
            <p:nvPr/>
          </p:nvSpPr>
          <p:spPr>
            <a:xfrm>
              <a:off x="13458744" y="7517027"/>
              <a:ext cx="1241923" cy="166049"/>
            </a:xfrm>
            <a:prstGeom prst="rect">
              <a:avLst/>
            </a:prstGeom>
            <a:noFill/>
            <a:ln w="19050">
              <a:solidFill>
                <a:srgbClr val="8FAA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aseline="-25000"/>
            </a:p>
          </p:txBody>
        </p:sp>
        <p:sp>
          <p:nvSpPr>
            <p:cNvPr id="222" name="Rectangle 221">
              <a:extLst>
                <a:ext uri="{FF2B5EF4-FFF2-40B4-BE49-F238E27FC236}">
                  <a16:creationId xmlns:a16="http://schemas.microsoft.com/office/drawing/2014/main" id="{2C2324A0-908F-4241-8792-0107612CA2C2}"/>
                </a:ext>
              </a:extLst>
            </p:cNvPr>
            <p:cNvSpPr/>
            <p:nvPr/>
          </p:nvSpPr>
          <p:spPr>
            <a:xfrm>
              <a:off x="13458744" y="7675510"/>
              <a:ext cx="1241923" cy="166049"/>
            </a:xfrm>
            <a:prstGeom prst="rect">
              <a:avLst/>
            </a:prstGeom>
            <a:noFill/>
            <a:ln w="19050">
              <a:solidFill>
                <a:srgbClr val="8FAA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aseline="-25000"/>
            </a:p>
          </p:txBody>
        </p:sp>
        <p:sp>
          <p:nvSpPr>
            <p:cNvPr id="223" name="Rectangle 222">
              <a:extLst>
                <a:ext uri="{FF2B5EF4-FFF2-40B4-BE49-F238E27FC236}">
                  <a16:creationId xmlns:a16="http://schemas.microsoft.com/office/drawing/2014/main" id="{387DA687-4D5E-DB78-8ED6-1B29A5289AC4}"/>
                </a:ext>
              </a:extLst>
            </p:cNvPr>
            <p:cNvSpPr/>
            <p:nvPr/>
          </p:nvSpPr>
          <p:spPr>
            <a:xfrm>
              <a:off x="13458744" y="7833994"/>
              <a:ext cx="1241923" cy="166049"/>
            </a:xfrm>
            <a:prstGeom prst="rect">
              <a:avLst/>
            </a:prstGeom>
            <a:noFill/>
            <a:ln w="19050">
              <a:solidFill>
                <a:srgbClr val="8FAA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aseline="-25000"/>
            </a:p>
          </p:txBody>
        </p:sp>
        <p:sp>
          <p:nvSpPr>
            <p:cNvPr id="224" name="Rectangle 223">
              <a:extLst>
                <a:ext uri="{FF2B5EF4-FFF2-40B4-BE49-F238E27FC236}">
                  <a16:creationId xmlns:a16="http://schemas.microsoft.com/office/drawing/2014/main" id="{CCD5A670-4C51-7654-D429-627F094C8E33}"/>
                </a:ext>
              </a:extLst>
            </p:cNvPr>
            <p:cNvSpPr/>
            <p:nvPr/>
          </p:nvSpPr>
          <p:spPr>
            <a:xfrm>
              <a:off x="13458744" y="7992477"/>
              <a:ext cx="1241923" cy="166049"/>
            </a:xfrm>
            <a:prstGeom prst="rect">
              <a:avLst/>
            </a:prstGeom>
            <a:noFill/>
            <a:ln w="19050">
              <a:solidFill>
                <a:srgbClr val="8FAA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aseline="-25000"/>
            </a:p>
          </p:txBody>
        </p:sp>
        <p:sp>
          <p:nvSpPr>
            <p:cNvPr id="225" name="Rectangle 224">
              <a:extLst>
                <a:ext uri="{FF2B5EF4-FFF2-40B4-BE49-F238E27FC236}">
                  <a16:creationId xmlns:a16="http://schemas.microsoft.com/office/drawing/2014/main" id="{D0195715-7657-FA31-02D1-03651BC84D3D}"/>
                </a:ext>
              </a:extLst>
            </p:cNvPr>
            <p:cNvSpPr/>
            <p:nvPr/>
          </p:nvSpPr>
          <p:spPr>
            <a:xfrm>
              <a:off x="13458744" y="8150961"/>
              <a:ext cx="1241923" cy="166049"/>
            </a:xfrm>
            <a:prstGeom prst="rect">
              <a:avLst/>
            </a:prstGeom>
            <a:noFill/>
            <a:ln w="19050">
              <a:solidFill>
                <a:srgbClr val="8FAA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aseline="-25000"/>
            </a:p>
          </p:txBody>
        </p:sp>
        <p:sp>
          <p:nvSpPr>
            <p:cNvPr id="226" name="Rectangle 225">
              <a:extLst>
                <a:ext uri="{FF2B5EF4-FFF2-40B4-BE49-F238E27FC236}">
                  <a16:creationId xmlns:a16="http://schemas.microsoft.com/office/drawing/2014/main" id="{C2B61FE1-B17F-871C-7BC0-EE2BAEFFC8DD}"/>
                </a:ext>
              </a:extLst>
            </p:cNvPr>
            <p:cNvSpPr/>
            <p:nvPr/>
          </p:nvSpPr>
          <p:spPr>
            <a:xfrm>
              <a:off x="13458744" y="8309444"/>
              <a:ext cx="1241923" cy="166049"/>
            </a:xfrm>
            <a:prstGeom prst="rect">
              <a:avLst/>
            </a:prstGeom>
            <a:noFill/>
            <a:ln w="19050">
              <a:solidFill>
                <a:srgbClr val="8FAA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aseline="-25000"/>
            </a:p>
          </p:txBody>
        </p:sp>
        <p:sp>
          <p:nvSpPr>
            <p:cNvPr id="227" name="Rectangle 226">
              <a:extLst>
                <a:ext uri="{FF2B5EF4-FFF2-40B4-BE49-F238E27FC236}">
                  <a16:creationId xmlns:a16="http://schemas.microsoft.com/office/drawing/2014/main" id="{8BF29E34-F58C-CAD1-EDD3-54FA36F6E70A}"/>
                </a:ext>
              </a:extLst>
            </p:cNvPr>
            <p:cNvSpPr/>
            <p:nvPr/>
          </p:nvSpPr>
          <p:spPr>
            <a:xfrm>
              <a:off x="13458744" y="8467927"/>
              <a:ext cx="1241923" cy="166049"/>
            </a:xfrm>
            <a:prstGeom prst="rect">
              <a:avLst/>
            </a:prstGeom>
            <a:noFill/>
            <a:ln w="19050">
              <a:solidFill>
                <a:srgbClr val="8FAA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aseline="-25000"/>
            </a:p>
          </p:txBody>
        </p:sp>
        <p:sp>
          <p:nvSpPr>
            <p:cNvPr id="228" name="Rectangle 227">
              <a:extLst>
                <a:ext uri="{FF2B5EF4-FFF2-40B4-BE49-F238E27FC236}">
                  <a16:creationId xmlns:a16="http://schemas.microsoft.com/office/drawing/2014/main" id="{00B82984-BD5A-AF4D-0FF4-644000AA214D}"/>
                </a:ext>
              </a:extLst>
            </p:cNvPr>
            <p:cNvSpPr/>
            <p:nvPr/>
          </p:nvSpPr>
          <p:spPr>
            <a:xfrm>
              <a:off x="13458744" y="8626411"/>
              <a:ext cx="1241923" cy="166049"/>
            </a:xfrm>
            <a:prstGeom prst="rect">
              <a:avLst/>
            </a:prstGeom>
            <a:noFill/>
            <a:ln w="19050">
              <a:solidFill>
                <a:srgbClr val="CB232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aseline="-25000"/>
            </a:p>
          </p:txBody>
        </p:sp>
        <p:sp>
          <p:nvSpPr>
            <p:cNvPr id="229" name="Rectangle 228">
              <a:extLst>
                <a:ext uri="{FF2B5EF4-FFF2-40B4-BE49-F238E27FC236}">
                  <a16:creationId xmlns:a16="http://schemas.microsoft.com/office/drawing/2014/main" id="{170099EC-1FAA-8B66-2927-2655EEE729F9}"/>
                </a:ext>
              </a:extLst>
            </p:cNvPr>
            <p:cNvSpPr/>
            <p:nvPr/>
          </p:nvSpPr>
          <p:spPr>
            <a:xfrm>
              <a:off x="13458744" y="8784894"/>
              <a:ext cx="1241923" cy="166049"/>
            </a:xfrm>
            <a:prstGeom prst="rect">
              <a:avLst/>
            </a:prstGeom>
            <a:noFill/>
            <a:ln w="19050">
              <a:solidFill>
                <a:srgbClr val="CB232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aseline="-25000"/>
            </a:p>
          </p:txBody>
        </p:sp>
      </p:grpSp>
      <p:sp>
        <p:nvSpPr>
          <p:cNvPr id="230" name="TextBox 229">
            <a:extLst>
              <a:ext uri="{FF2B5EF4-FFF2-40B4-BE49-F238E27FC236}">
                <a16:creationId xmlns:a16="http://schemas.microsoft.com/office/drawing/2014/main" id="{0A20FBFC-CFF5-F703-CFD6-3873A3DE79CD}"/>
              </a:ext>
            </a:extLst>
          </p:cNvPr>
          <p:cNvSpPr txBox="1"/>
          <p:nvPr/>
        </p:nvSpPr>
        <p:spPr>
          <a:xfrm>
            <a:off x="7624493" y="1650816"/>
            <a:ext cx="14216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i="1" baseline="-25000">
                <a:solidFill>
                  <a:srgbClr val="0070C0"/>
                </a:solidFill>
              </a:rPr>
              <a:t>Review &amp; triage</a:t>
            </a:r>
          </a:p>
          <a:p>
            <a:pPr marL="285750" indent="-285750">
              <a:buFontTx/>
              <a:buChar char="-"/>
            </a:pPr>
            <a:r>
              <a:rPr lang="en-GB" b="1" i="1" baseline="-25000">
                <a:solidFill>
                  <a:srgbClr val="0AA952"/>
                </a:solidFill>
              </a:rPr>
              <a:t>CAR digitised</a:t>
            </a:r>
          </a:p>
          <a:p>
            <a:pPr marL="285750" indent="-285750">
              <a:buFontTx/>
              <a:buChar char="-"/>
            </a:pPr>
            <a:r>
              <a:rPr lang="en-GB" b="1" i="1" baseline="-25000">
                <a:solidFill>
                  <a:srgbClr val="8FAADC"/>
                </a:solidFill>
              </a:rPr>
              <a:t>Needs work</a:t>
            </a:r>
          </a:p>
          <a:p>
            <a:pPr marL="285750" indent="-285750">
              <a:buFontTx/>
              <a:buChar char="-"/>
            </a:pPr>
            <a:r>
              <a:rPr lang="en-GB" b="1" i="1" baseline="-25000">
                <a:solidFill>
                  <a:srgbClr val="CB2323"/>
                </a:solidFill>
              </a:rPr>
              <a:t>Reject</a:t>
            </a:r>
            <a:endParaRPr lang="en-GB" b="1" i="1" baseline="-25000">
              <a:solidFill>
                <a:srgbClr val="0070C0"/>
              </a:solidFill>
            </a:endParaRPr>
          </a:p>
        </p:txBody>
      </p:sp>
      <p:sp>
        <p:nvSpPr>
          <p:cNvPr id="231" name="Arrow: Right 230">
            <a:extLst>
              <a:ext uri="{FF2B5EF4-FFF2-40B4-BE49-F238E27FC236}">
                <a16:creationId xmlns:a16="http://schemas.microsoft.com/office/drawing/2014/main" id="{B4922230-B71F-F8E9-63C3-C023304315C6}"/>
              </a:ext>
            </a:extLst>
          </p:cNvPr>
          <p:cNvSpPr/>
          <p:nvPr/>
        </p:nvSpPr>
        <p:spPr>
          <a:xfrm>
            <a:off x="6076228" y="2677292"/>
            <a:ext cx="1021199" cy="2472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aseline="-25000"/>
          </a:p>
        </p:txBody>
      </p:sp>
      <p:sp>
        <p:nvSpPr>
          <p:cNvPr id="232" name="Arrow: Right 231">
            <a:extLst>
              <a:ext uri="{FF2B5EF4-FFF2-40B4-BE49-F238E27FC236}">
                <a16:creationId xmlns:a16="http://schemas.microsoft.com/office/drawing/2014/main" id="{1D289EA7-0D69-B35B-60C5-3A824B639252}"/>
              </a:ext>
            </a:extLst>
          </p:cNvPr>
          <p:cNvSpPr/>
          <p:nvPr/>
        </p:nvSpPr>
        <p:spPr>
          <a:xfrm>
            <a:off x="7789806" y="2671661"/>
            <a:ext cx="1021199" cy="2472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aseline="-25000"/>
          </a:p>
        </p:txBody>
      </p:sp>
      <p:sp>
        <p:nvSpPr>
          <p:cNvPr id="233" name="Arrow: Right 232">
            <a:extLst>
              <a:ext uri="{FF2B5EF4-FFF2-40B4-BE49-F238E27FC236}">
                <a16:creationId xmlns:a16="http://schemas.microsoft.com/office/drawing/2014/main" id="{C1FDED33-6FF9-0D9A-0E2A-542498C8A931}"/>
              </a:ext>
            </a:extLst>
          </p:cNvPr>
          <p:cNvSpPr/>
          <p:nvPr/>
        </p:nvSpPr>
        <p:spPr>
          <a:xfrm>
            <a:off x="9526354" y="2651856"/>
            <a:ext cx="1021199" cy="2472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aseline="-25000"/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5C927A11-C898-96F9-7861-CB7B0D0D7CA8}"/>
              </a:ext>
            </a:extLst>
          </p:cNvPr>
          <p:cNvSpPr txBox="1"/>
          <p:nvPr/>
        </p:nvSpPr>
        <p:spPr>
          <a:xfrm>
            <a:off x="9454308" y="1845258"/>
            <a:ext cx="11731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i="1" baseline="-25000">
                <a:solidFill>
                  <a:srgbClr val="0070C0"/>
                </a:solidFill>
              </a:rPr>
              <a:t>Order BBs and reaction optimisation</a:t>
            </a:r>
          </a:p>
        </p:txBody>
      </p:sp>
      <p:sp>
        <p:nvSpPr>
          <p:cNvPr id="235" name="Arrow: Right 234">
            <a:extLst>
              <a:ext uri="{FF2B5EF4-FFF2-40B4-BE49-F238E27FC236}">
                <a16:creationId xmlns:a16="http://schemas.microsoft.com/office/drawing/2014/main" id="{BB786D7B-75EF-C06E-6E66-6FF794AD4DD5}"/>
              </a:ext>
            </a:extLst>
          </p:cNvPr>
          <p:cNvSpPr/>
          <p:nvPr/>
        </p:nvSpPr>
        <p:spPr>
          <a:xfrm rot="5400000">
            <a:off x="11110370" y="2655926"/>
            <a:ext cx="329885" cy="22649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aseline="-25000"/>
          </a:p>
        </p:txBody>
      </p:sp>
      <p:pic>
        <p:nvPicPr>
          <p:cNvPr id="236" name="Picture 235" descr="Chart, line chart&#10;&#10;Description automatically generated">
            <a:extLst>
              <a:ext uri="{FF2B5EF4-FFF2-40B4-BE49-F238E27FC236}">
                <a16:creationId xmlns:a16="http://schemas.microsoft.com/office/drawing/2014/main" id="{FF3297F4-3917-64C5-88C2-38E0399A2A9C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0738030" y="3688527"/>
            <a:ext cx="1157904" cy="824336"/>
          </a:xfrm>
          <a:prstGeom prst="rect">
            <a:avLst/>
          </a:prstGeom>
        </p:spPr>
      </p:pic>
      <p:pic>
        <p:nvPicPr>
          <p:cNvPr id="237" name="Picture 4">
            <a:extLst>
              <a:ext uri="{FF2B5EF4-FFF2-40B4-BE49-F238E27FC236}">
                <a16:creationId xmlns:a16="http://schemas.microsoft.com/office/drawing/2014/main" id="{BA6760F0-6049-B97D-7793-F384630E83C1}"/>
              </a:ext>
            </a:extLst>
          </p:cNvPr>
          <p:cNvPicPr>
            <a:picLocks noChangeAspect="1"/>
          </p:cNvPicPr>
          <p:nvPr/>
        </p:nvPicPr>
        <p:blipFill rotWithShape="1">
          <a:blip r:embed="rId20"/>
          <a:srcRect t="14134" b="16349"/>
          <a:stretch/>
        </p:blipFill>
        <p:spPr>
          <a:xfrm>
            <a:off x="10704397" y="2957352"/>
            <a:ext cx="1173171" cy="699722"/>
          </a:xfrm>
          <a:prstGeom prst="rect">
            <a:avLst/>
          </a:prstGeom>
        </p:spPr>
      </p:pic>
      <p:sp>
        <p:nvSpPr>
          <p:cNvPr id="238" name="TextBox 237">
            <a:extLst>
              <a:ext uri="{FF2B5EF4-FFF2-40B4-BE49-F238E27FC236}">
                <a16:creationId xmlns:a16="http://schemas.microsoft.com/office/drawing/2014/main" id="{F6AAB224-9F66-5777-9503-0190C5EC70B0}"/>
              </a:ext>
            </a:extLst>
          </p:cNvPr>
          <p:cNvSpPr txBox="1"/>
          <p:nvPr/>
        </p:nvSpPr>
        <p:spPr>
          <a:xfrm>
            <a:off x="10765529" y="4136326"/>
            <a:ext cx="11731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b="1" i="1" baseline="-25000">
                <a:solidFill>
                  <a:srgbClr val="0070C0"/>
                </a:solidFill>
              </a:rPr>
              <a:t>Structure and biophysics</a:t>
            </a:r>
          </a:p>
        </p:txBody>
      </p:sp>
      <p:sp>
        <p:nvSpPr>
          <p:cNvPr id="239" name="Rectangle 238">
            <a:extLst>
              <a:ext uri="{FF2B5EF4-FFF2-40B4-BE49-F238E27FC236}">
                <a16:creationId xmlns:a16="http://schemas.microsoft.com/office/drawing/2014/main" id="{A57B0AA7-E767-5A1B-7FA8-4000C75CD67C}"/>
              </a:ext>
            </a:extLst>
          </p:cNvPr>
          <p:cNvSpPr/>
          <p:nvPr/>
        </p:nvSpPr>
        <p:spPr>
          <a:xfrm>
            <a:off x="4717607" y="1153608"/>
            <a:ext cx="2988455" cy="3351869"/>
          </a:xfrm>
          <a:prstGeom prst="rect">
            <a:avLst/>
          </a:prstGeom>
          <a:solidFill>
            <a:schemeClr val="accent1">
              <a:lumMod val="20000"/>
              <a:lumOff val="80000"/>
              <a:alpha val="3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2178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16F5D0F-827B-BEEA-EF01-167050DE374D}"/>
              </a:ext>
            </a:extLst>
          </p:cNvPr>
          <p:cNvSpPr txBox="1">
            <a:spLocks/>
          </p:cNvSpPr>
          <p:nvPr/>
        </p:nvSpPr>
        <p:spPr>
          <a:xfrm>
            <a:off x="0" y="239119"/>
            <a:ext cx="8292662" cy="711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1" kern="1200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1pPr>
          </a:lstStyle>
          <a:p>
            <a:r>
              <a:rPr lang="en-US" sz="3200"/>
              <a:t>10 – 100x sampling of fragment merges within catalogue budget</a:t>
            </a:r>
            <a:endParaRPr lang="en-GB" sz="3200"/>
          </a:p>
        </p:txBody>
      </p:sp>
      <p:pic>
        <p:nvPicPr>
          <p:cNvPr id="128" name="Picture 127">
            <a:extLst>
              <a:ext uri="{FF2B5EF4-FFF2-40B4-BE49-F238E27FC236}">
                <a16:creationId xmlns:a16="http://schemas.microsoft.com/office/drawing/2014/main" id="{B3620B97-363D-BB17-3F6C-9DFAF36E34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956" y="4901727"/>
            <a:ext cx="11642511" cy="1254881"/>
          </a:xfrm>
          <a:prstGeom prst="rect">
            <a:avLst/>
          </a:prstGeom>
        </p:spPr>
      </p:pic>
      <p:pic>
        <p:nvPicPr>
          <p:cNvPr id="131" name="Picture 130">
            <a:extLst>
              <a:ext uri="{FF2B5EF4-FFF2-40B4-BE49-F238E27FC236}">
                <a16:creationId xmlns:a16="http://schemas.microsoft.com/office/drawing/2014/main" id="{70C1772C-010B-4413-0895-0563FD7DCA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978" y="2058633"/>
            <a:ext cx="1065159" cy="1104067"/>
          </a:xfrm>
          <a:prstGeom prst="ellipse">
            <a:avLst/>
          </a:prstGeom>
        </p:spPr>
      </p:pic>
      <p:pic>
        <p:nvPicPr>
          <p:cNvPr id="132" name="Picture 131" descr="A black and white sign&#10;&#10;Description automatically generated with low confidence">
            <a:extLst>
              <a:ext uri="{FF2B5EF4-FFF2-40B4-BE49-F238E27FC236}">
                <a16:creationId xmlns:a16="http://schemas.microsoft.com/office/drawing/2014/main" id="{14E70465-00C6-4871-E6E9-B3375C56C5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3316" y="3025115"/>
            <a:ext cx="948581" cy="209969"/>
          </a:xfrm>
          <a:prstGeom prst="rect">
            <a:avLst/>
          </a:prstGeom>
        </p:spPr>
      </p:pic>
      <p:sp>
        <p:nvSpPr>
          <p:cNvPr id="133" name="TextBox 132">
            <a:extLst>
              <a:ext uri="{FF2B5EF4-FFF2-40B4-BE49-F238E27FC236}">
                <a16:creationId xmlns:a16="http://schemas.microsoft.com/office/drawing/2014/main" id="{6AB3FE9C-C157-D0F9-6D76-C9CB8EA65AE8}"/>
              </a:ext>
            </a:extLst>
          </p:cNvPr>
          <p:cNvSpPr txBox="1"/>
          <p:nvPr/>
        </p:nvSpPr>
        <p:spPr>
          <a:xfrm>
            <a:off x="1019485" y="2055471"/>
            <a:ext cx="15044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i="1" baseline="-25000">
                <a:solidFill>
                  <a:srgbClr val="0070C0"/>
                </a:solidFill>
              </a:rPr>
              <a:t>Merge enumeration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621B4C30-E8D9-9668-21D8-F59AB225C306}"/>
              </a:ext>
            </a:extLst>
          </p:cNvPr>
          <p:cNvSpPr txBox="1"/>
          <p:nvPr/>
        </p:nvSpPr>
        <p:spPr>
          <a:xfrm>
            <a:off x="3492478" y="1932872"/>
            <a:ext cx="13899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i="1" baseline="-25000">
                <a:solidFill>
                  <a:srgbClr val="0070C0"/>
                </a:solidFill>
              </a:rPr>
              <a:t> Retrosynthesis with digitised reactions</a:t>
            </a:r>
          </a:p>
        </p:txBody>
      </p:sp>
      <p:pic>
        <p:nvPicPr>
          <p:cNvPr id="135" name="Picture 4" descr="https://opentrons.com/static/ot2_hero-dee886c869747c233d5d09420bc2081c.jpg">
            <a:extLst>
              <a:ext uri="{FF2B5EF4-FFF2-40B4-BE49-F238E27FC236}">
                <a16:creationId xmlns:a16="http://schemas.microsoft.com/office/drawing/2014/main" id="{12DFCC29-8750-E516-36DE-F9BF51ED5F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704397" y="1310627"/>
            <a:ext cx="1173172" cy="121044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136" name="TextBox 135">
            <a:extLst>
              <a:ext uri="{FF2B5EF4-FFF2-40B4-BE49-F238E27FC236}">
                <a16:creationId xmlns:a16="http://schemas.microsoft.com/office/drawing/2014/main" id="{81653A4B-74FE-14CC-4765-7C5A3070D247}"/>
              </a:ext>
            </a:extLst>
          </p:cNvPr>
          <p:cNvSpPr txBox="1"/>
          <p:nvPr/>
        </p:nvSpPr>
        <p:spPr>
          <a:xfrm>
            <a:off x="10596139" y="1473374"/>
            <a:ext cx="13583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b="1" i="1" baseline="-25000">
                <a:solidFill>
                  <a:srgbClr val="FF0000"/>
                </a:solidFill>
              </a:rPr>
              <a:t>CAR</a:t>
            </a:r>
          </a:p>
          <a:p>
            <a:pPr algn="ctr"/>
            <a:r>
              <a:rPr lang="en-GB" sz="2000" b="1" i="1" baseline="-25000">
                <a:solidFill>
                  <a:srgbClr val="FF0000"/>
                </a:solidFill>
              </a:rPr>
              <a:t>Synthesis</a:t>
            </a:r>
          </a:p>
        </p:txBody>
      </p:sp>
      <p:sp>
        <p:nvSpPr>
          <p:cNvPr id="137" name="Arrow: Right 136">
            <a:extLst>
              <a:ext uri="{FF2B5EF4-FFF2-40B4-BE49-F238E27FC236}">
                <a16:creationId xmlns:a16="http://schemas.microsoft.com/office/drawing/2014/main" id="{91840346-1939-63CF-C2EE-179FDA8B6974}"/>
              </a:ext>
            </a:extLst>
          </p:cNvPr>
          <p:cNvSpPr/>
          <p:nvPr/>
        </p:nvSpPr>
        <p:spPr>
          <a:xfrm>
            <a:off x="1257818" y="2630959"/>
            <a:ext cx="1021199" cy="2472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aseline="-25000"/>
          </a:p>
        </p:txBody>
      </p: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A8FFD951-441A-9E78-5584-72B27532079D}"/>
              </a:ext>
            </a:extLst>
          </p:cNvPr>
          <p:cNvGrpSpPr/>
          <p:nvPr/>
        </p:nvGrpSpPr>
        <p:grpSpPr>
          <a:xfrm>
            <a:off x="2354090" y="2062600"/>
            <a:ext cx="1256329" cy="1183272"/>
            <a:chOff x="2295445" y="665208"/>
            <a:chExt cx="7019953" cy="6084180"/>
          </a:xfrm>
        </p:grpSpPr>
        <p:pic>
          <p:nvPicPr>
            <p:cNvPr id="139" name="Picture 138" descr="Chart, radar chart&#10;&#10;Description automatically generated">
              <a:extLst>
                <a:ext uri="{FF2B5EF4-FFF2-40B4-BE49-F238E27FC236}">
                  <a16:creationId xmlns:a16="http://schemas.microsoft.com/office/drawing/2014/main" id="{C7C35108-F5DE-BEEC-F464-97F60EB4070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844601" y="1131301"/>
              <a:ext cx="5977827" cy="5293435"/>
            </a:xfrm>
            <a:prstGeom prst="rect">
              <a:avLst/>
            </a:prstGeom>
          </p:spPr>
        </p:pic>
        <p:pic>
          <p:nvPicPr>
            <p:cNvPr id="140" name="Picture 139">
              <a:extLst>
                <a:ext uri="{FF2B5EF4-FFF2-40B4-BE49-F238E27FC236}">
                  <a16:creationId xmlns:a16="http://schemas.microsoft.com/office/drawing/2014/main" id="{6291E6F6-ED1B-B5AC-3BBE-7A725790B4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788726" y="4555309"/>
              <a:ext cx="487648" cy="535852"/>
            </a:xfrm>
            <a:prstGeom prst="rect">
              <a:avLst/>
            </a:prstGeom>
          </p:spPr>
        </p:pic>
        <p:pic>
          <p:nvPicPr>
            <p:cNvPr id="141" name="Picture 140">
              <a:extLst>
                <a:ext uri="{FF2B5EF4-FFF2-40B4-BE49-F238E27FC236}">
                  <a16:creationId xmlns:a16="http://schemas.microsoft.com/office/drawing/2014/main" id="{63D63E22-4D18-AB90-B051-FCFA7DAC03E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611497" y="2697781"/>
              <a:ext cx="540752" cy="535852"/>
            </a:xfrm>
            <a:prstGeom prst="rect">
              <a:avLst/>
            </a:prstGeom>
          </p:spPr>
        </p:pic>
        <p:pic>
          <p:nvPicPr>
            <p:cNvPr id="142" name="Picture 141">
              <a:extLst>
                <a:ext uri="{FF2B5EF4-FFF2-40B4-BE49-F238E27FC236}">
                  <a16:creationId xmlns:a16="http://schemas.microsoft.com/office/drawing/2014/main" id="{CB312C45-BDB6-D5BB-8AF6-735C99457F9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810901" y="5702004"/>
              <a:ext cx="540752" cy="535852"/>
            </a:xfrm>
            <a:prstGeom prst="rect">
              <a:avLst/>
            </a:prstGeom>
          </p:spPr>
        </p:pic>
        <p:pic>
          <p:nvPicPr>
            <p:cNvPr id="143" name="Picture 142">
              <a:extLst>
                <a:ext uri="{FF2B5EF4-FFF2-40B4-BE49-F238E27FC236}">
                  <a16:creationId xmlns:a16="http://schemas.microsoft.com/office/drawing/2014/main" id="{4FE80419-CEBB-A50A-EFE2-B67DAEAB052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247974" y="5732966"/>
              <a:ext cx="540752" cy="535852"/>
            </a:xfrm>
            <a:prstGeom prst="rect">
              <a:avLst/>
            </a:prstGeom>
          </p:spPr>
        </p:pic>
        <p:pic>
          <p:nvPicPr>
            <p:cNvPr id="144" name="Picture 143">
              <a:extLst>
                <a:ext uri="{FF2B5EF4-FFF2-40B4-BE49-F238E27FC236}">
                  <a16:creationId xmlns:a16="http://schemas.microsoft.com/office/drawing/2014/main" id="{A2FFA4F3-8A46-A49A-76A1-789B0F8DAA0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503503" y="708409"/>
              <a:ext cx="540752" cy="535852"/>
            </a:xfrm>
            <a:prstGeom prst="rect">
              <a:avLst/>
            </a:prstGeom>
          </p:spPr>
        </p:pic>
        <p:pic>
          <p:nvPicPr>
            <p:cNvPr id="145" name="Picture 144">
              <a:extLst>
                <a:ext uri="{FF2B5EF4-FFF2-40B4-BE49-F238E27FC236}">
                  <a16:creationId xmlns:a16="http://schemas.microsoft.com/office/drawing/2014/main" id="{1D6DE91D-9F49-4E95-3729-A4B57027809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779179" y="702673"/>
              <a:ext cx="540752" cy="535852"/>
            </a:xfrm>
            <a:prstGeom prst="rect">
              <a:avLst/>
            </a:prstGeom>
          </p:spPr>
        </p:pic>
        <p:pic>
          <p:nvPicPr>
            <p:cNvPr id="146" name="Picture 145">
              <a:extLst>
                <a:ext uri="{FF2B5EF4-FFF2-40B4-BE49-F238E27FC236}">
                  <a16:creationId xmlns:a16="http://schemas.microsoft.com/office/drawing/2014/main" id="{21195574-6C9A-5813-963A-FE2F940A5BD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774646" y="3337667"/>
              <a:ext cx="540752" cy="535852"/>
            </a:xfrm>
            <a:prstGeom prst="rect">
              <a:avLst/>
            </a:prstGeom>
          </p:spPr>
        </p:pic>
        <p:pic>
          <p:nvPicPr>
            <p:cNvPr id="147" name="Picture 146">
              <a:extLst>
                <a:ext uri="{FF2B5EF4-FFF2-40B4-BE49-F238E27FC236}">
                  <a16:creationId xmlns:a16="http://schemas.microsoft.com/office/drawing/2014/main" id="{AB715294-FBBD-8160-E161-83218557B3E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127868" y="985699"/>
              <a:ext cx="487648" cy="535852"/>
            </a:xfrm>
            <a:prstGeom prst="rect">
              <a:avLst/>
            </a:prstGeom>
          </p:spPr>
        </p:pic>
        <p:pic>
          <p:nvPicPr>
            <p:cNvPr id="148" name="Picture 147">
              <a:extLst>
                <a:ext uri="{FF2B5EF4-FFF2-40B4-BE49-F238E27FC236}">
                  <a16:creationId xmlns:a16="http://schemas.microsoft.com/office/drawing/2014/main" id="{AA41AB7F-6E7D-039E-B597-A0F5B20CA39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522351" y="5062856"/>
              <a:ext cx="477300" cy="535852"/>
            </a:xfrm>
            <a:prstGeom prst="rect">
              <a:avLst/>
            </a:prstGeom>
          </p:spPr>
        </p:pic>
        <p:pic>
          <p:nvPicPr>
            <p:cNvPr id="149" name="Picture 148">
              <a:extLst>
                <a:ext uri="{FF2B5EF4-FFF2-40B4-BE49-F238E27FC236}">
                  <a16:creationId xmlns:a16="http://schemas.microsoft.com/office/drawing/2014/main" id="{3B3DA394-2E09-97BC-DFF9-4E20692F21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451385" y="2823612"/>
              <a:ext cx="522747" cy="535852"/>
            </a:xfrm>
            <a:prstGeom prst="rect">
              <a:avLst/>
            </a:prstGeom>
          </p:spPr>
        </p:pic>
        <p:pic>
          <p:nvPicPr>
            <p:cNvPr id="150" name="Picture 149">
              <a:extLst>
                <a:ext uri="{FF2B5EF4-FFF2-40B4-BE49-F238E27FC236}">
                  <a16:creationId xmlns:a16="http://schemas.microsoft.com/office/drawing/2014/main" id="{5FFEC750-A594-50B6-58A7-E01E55D9B8E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658948" y="2290812"/>
              <a:ext cx="548626" cy="535852"/>
            </a:xfrm>
            <a:prstGeom prst="rect">
              <a:avLst/>
            </a:prstGeom>
          </p:spPr>
        </p:pic>
        <p:pic>
          <p:nvPicPr>
            <p:cNvPr id="151" name="Picture 150">
              <a:extLst>
                <a:ext uri="{FF2B5EF4-FFF2-40B4-BE49-F238E27FC236}">
                  <a16:creationId xmlns:a16="http://schemas.microsoft.com/office/drawing/2014/main" id="{DE265658-2D87-31FD-7341-4F4F8959341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044775" y="1801579"/>
              <a:ext cx="577200" cy="535852"/>
            </a:xfrm>
            <a:prstGeom prst="rect">
              <a:avLst/>
            </a:prstGeom>
          </p:spPr>
        </p:pic>
        <p:pic>
          <p:nvPicPr>
            <p:cNvPr id="152" name="Picture 151">
              <a:extLst>
                <a:ext uri="{FF2B5EF4-FFF2-40B4-BE49-F238E27FC236}">
                  <a16:creationId xmlns:a16="http://schemas.microsoft.com/office/drawing/2014/main" id="{381F4187-556D-2614-5577-BF72809C886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8595030" y="5264817"/>
              <a:ext cx="613223" cy="535852"/>
            </a:xfrm>
            <a:prstGeom prst="rect">
              <a:avLst/>
            </a:prstGeom>
          </p:spPr>
        </p:pic>
        <p:pic>
          <p:nvPicPr>
            <p:cNvPr id="153" name="Picture 152">
              <a:extLst>
                <a:ext uri="{FF2B5EF4-FFF2-40B4-BE49-F238E27FC236}">
                  <a16:creationId xmlns:a16="http://schemas.microsoft.com/office/drawing/2014/main" id="{1B25460D-0EC2-3172-0297-D11B45782CA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7749287" y="6213536"/>
              <a:ext cx="481837" cy="535852"/>
            </a:xfrm>
            <a:prstGeom prst="rect">
              <a:avLst/>
            </a:prstGeom>
          </p:spPr>
        </p:pic>
        <p:pic>
          <p:nvPicPr>
            <p:cNvPr id="154" name="Picture 153">
              <a:extLst>
                <a:ext uri="{FF2B5EF4-FFF2-40B4-BE49-F238E27FC236}">
                  <a16:creationId xmlns:a16="http://schemas.microsoft.com/office/drawing/2014/main" id="{AF7A19C1-E16C-5240-181B-0D506E7E82D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6203270" y="665208"/>
              <a:ext cx="429544" cy="535852"/>
            </a:xfrm>
            <a:prstGeom prst="rect">
              <a:avLst/>
            </a:prstGeom>
          </p:spPr>
        </p:pic>
        <p:pic>
          <p:nvPicPr>
            <p:cNvPr id="155" name="Picture 154">
              <a:extLst>
                <a:ext uri="{FF2B5EF4-FFF2-40B4-BE49-F238E27FC236}">
                  <a16:creationId xmlns:a16="http://schemas.microsoft.com/office/drawing/2014/main" id="{DDDE4EEE-08BF-B990-4A81-E90F722DC6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2295445" y="3577614"/>
              <a:ext cx="477300" cy="535852"/>
            </a:xfrm>
            <a:prstGeom prst="rect">
              <a:avLst/>
            </a:prstGeom>
          </p:spPr>
        </p:pic>
      </p:grpSp>
      <p:sp>
        <p:nvSpPr>
          <p:cNvPr id="156" name="Arrow: Right 155">
            <a:extLst>
              <a:ext uri="{FF2B5EF4-FFF2-40B4-BE49-F238E27FC236}">
                <a16:creationId xmlns:a16="http://schemas.microsoft.com/office/drawing/2014/main" id="{C6F5BE2F-B43D-6697-23E9-5A0AB3B5264A}"/>
              </a:ext>
            </a:extLst>
          </p:cNvPr>
          <p:cNvSpPr/>
          <p:nvPr/>
        </p:nvSpPr>
        <p:spPr>
          <a:xfrm>
            <a:off x="3664548" y="2684122"/>
            <a:ext cx="1021199" cy="2472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aseline="-25000"/>
          </a:p>
        </p:txBody>
      </p: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5557C2FE-D5CC-CE4B-40B5-55E5ED6369BD}"/>
              </a:ext>
            </a:extLst>
          </p:cNvPr>
          <p:cNvGrpSpPr/>
          <p:nvPr/>
        </p:nvGrpSpPr>
        <p:grpSpPr>
          <a:xfrm>
            <a:off x="4855992" y="1703042"/>
            <a:ext cx="1107992" cy="2241085"/>
            <a:chOff x="848258" y="-619944"/>
            <a:chExt cx="1209141" cy="2445675"/>
          </a:xfrm>
        </p:grpSpPr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EC6017CD-157E-14BE-F3E2-37918AB30458}"/>
                </a:ext>
              </a:extLst>
            </p:cNvPr>
            <p:cNvSpPr/>
            <p:nvPr/>
          </p:nvSpPr>
          <p:spPr>
            <a:xfrm>
              <a:off x="848258" y="-619944"/>
              <a:ext cx="1209141" cy="159675"/>
            </a:xfrm>
            <a:prstGeom prst="rect">
              <a:avLst/>
            </a:prstGeom>
            <a:solidFill>
              <a:srgbClr val="7030A0"/>
            </a:solidFill>
            <a:ln w="38100">
              <a:solidFill>
                <a:srgbClr val="2F528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aseline="-25000"/>
            </a:p>
          </p:txBody>
        </p:sp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FE84B288-E9A5-508A-EACD-1028F89A3001}"/>
                </a:ext>
              </a:extLst>
            </p:cNvPr>
            <p:cNvSpPr/>
            <p:nvPr/>
          </p:nvSpPr>
          <p:spPr>
            <a:xfrm>
              <a:off x="848258" y="-467544"/>
              <a:ext cx="1209141" cy="159675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900" baseline="-25000"/>
            </a:p>
          </p:txBody>
        </p:sp>
        <p:sp>
          <p:nvSpPr>
            <p:cNvPr id="160" name="Rectangle 159">
              <a:extLst>
                <a:ext uri="{FF2B5EF4-FFF2-40B4-BE49-F238E27FC236}">
                  <a16:creationId xmlns:a16="http://schemas.microsoft.com/office/drawing/2014/main" id="{AC849055-BD86-6F28-7CAC-AA74A183E203}"/>
                </a:ext>
              </a:extLst>
            </p:cNvPr>
            <p:cNvSpPr/>
            <p:nvPr/>
          </p:nvSpPr>
          <p:spPr>
            <a:xfrm>
              <a:off x="848258" y="-315144"/>
              <a:ext cx="1209141" cy="159675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aseline="-25000"/>
            </a:p>
          </p:txBody>
        </p:sp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DE87F68E-7BB2-7C09-45FD-C1017CD0E7D4}"/>
                </a:ext>
              </a:extLst>
            </p:cNvPr>
            <p:cNvSpPr/>
            <p:nvPr/>
          </p:nvSpPr>
          <p:spPr>
            <a:xfrm>
              <a:off x="848258" y="-162744"/>
              <a:ext cx="1209141" cy="159675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aseline="-25000"/>
            </a:p>
          </p:txBody>
        </p:sp>
        <p:sp>
          <p:nvSpPr>
            <p:cNvPr id="162" name="Rectangle 161">
              <a:extLst>
                <a:ext uri="{FF2B5EF4-FFF2-40B4-BE49-F238E27FC236}">
                  <a16:creationId xmlns:a16="http://schemas.microsoft.com/office/drawing/2014/main" id="{4BD784AE-AC61-2EB9-F0B1-D42FC034F916}"/>
                </a:ext>
              </a:extLst>
            </p:cNvPr>
            <p:cNvSpPr/>
            <p:nvPr/>
          </p:nvSpPr>
          <p:spPr>
            <a:xfrm>
              <a:off x="848258" y="-10344"/>
              <a:ext cx="1209141" cy="159675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aseline="-25000"/>
            </a:p>
          </p:txBody>
        </p:sp>
        <p:sp>
          <p:nvSpPr>
            <p:cNvPr id="163" name="Rectangle 162">
              <a:extLst>
                <a:ext uri="{FF2B5EF4-FFF2-40B4-BE49-F238E27FC236}">
                  <a16:creationId xmlns:a16="http://schemas.microsoft.com/office/drawing/2014/main" id="{EF1FEF66-E86B-7E8D-D0DD-2C7A50573B2E}"/>
                </a:ext>
              </a:extLst>
            </p:cNvPr>
            <p:cNvSpPr/>
            <p:nvPr/>
          </p:nvSpPr>
          <p:spPr>
            <a:xfrm>
              <a:off x="848258" y="142056"/>
              <a:ext cx="1209141" cy="159675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aseline="-25000"/>
            </a:p>
          </p:txBody>
        </p:sp>
        <p:sp>
          <p:nvSpPr>
            <p:cNvPr id="164" name="Rectangle 163">
              <a:extLst>
                <a:ext uri="{FF2B5EF4-FFF2-40B4-BE49-F238E27FC236}">
                  <a16:creationId xmlns:a16="http://schemas.microsoft.com/office/drawing/2014/main" id="{1035BC47-1D4B-5EBE-F075-E736F420D5CC}"/>
                </a:ext>
              </a:extLst>
            </p:cNvPr>
            <p:cNvSpPr/>
            <p:nvPr/>
          </p:nvSpPr>
          <p:spPr>
            <a:xfrm>
              <a:off x="848258" y="294456"/>
              <a:ext cx="1209141" cy="159675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aseline="-25000"/>
            </a:p>
          </p:txBody>
        </p:sp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05D25C92-7484-9F8A-E84F-5AD435321D4B}"/>
                </a:ext>
              </a:extLst>
            </p:cNvPr>
            <p:cNvSpPr/>
            <p:nvPr/>
          </p:nvSpPr>
          <p:spPr>
            <a:xfrm>
              <a:off x="848258" y="446856"/>
              <a:ext cx="1209141" cy="159675"/>
            </a:xfrm>
            <a:prstGeom prst="rect">
              <a:avLst/>
            </a:prstGeom>
            <a:solidFill>
              <a:srgbClr val="92D050"/>
            </a:solidFill>
            <a:ln w="38100">
              <a:solidFill>
                <a:srgbClr val="2F528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aseline="-25000"/>
            </a:p>
          </p:txBody>
        </p:sp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E0CF9541-061D-7611-A59B-518D1618B834}"/>
                </a:ext>
              </a:extLst>
            </p:cNvPr>
            <p:cNvSpPr/>
            <p:nvPr/>
          </p:nvSpPr>
          <p:spPr>
            <a:xfrm>
              <a:off x="848258" y="599256"/>
              <a:ext cx="1209141" cy="159675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aseline="-25000"/>
            </a:p>
          </p:txBody>
        </p:sp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9EAB7652-31D5-E7F0-23D0-CBFA83CD04B4}"/>
                </a:ext>
              </a:extLst>
            </p:cNvPr>
            <p:cNvSpPr/>
            <p:nvPr/>
          </p:nvSpPr>
          <p:spPr>
            <a:xfrm>
              <a:off x="848258" y="751656"/>
              <a:ext cx="1209141" cy="159675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aseline="-25000"/>
            </a:p>
          </p:txBody>
        </p:sp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D1BB8A54-51CB-0A18-176B-33B6408189BA}"/>
                </a:ext>
              </a:extLst>
            </p:cNvPr>
            <p:cNvSpPr/>
            <p:nvPr/>
          </p:nvSpPr>
          <p:spPr>
            <a:xfrm>
              <a:off x="848258" y="904056"/>
              <a:ext cx="1209141" cy="159675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aseline="-25000"/>
            </a:p>
          </p:txBody>
        </p:sp>
        <p:sp>
          <p:nvSpPr>
            <p:cNvPr id="169" name="Rectangle 168">
              <a:extLst>
                <a:ext uri="{FF2B5EF4-FFF2-40B4-BE49-F238E27FC236}">
                  <a16:creationId xmlns:a16="http://schemas.microsoft.com/office/drawing/2014/main" id="{EB060E58-66C0-D645-89C2-37D2BA6570EA}"/>
                </a:ext>
              </a:extLst>
            </p:cNvPr>
            <p:cNvSpPr/>
            <p:nvPr/>
          </p:nvSpPr>
          <p:spPr>
            <a:xfrm>
              <a:off x="848258" y="1056456"/>
              <a:ext cx="1209141" cy="159675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aseline="-25000"/>
            </a:p>
          </p:txBody>
        </p:sp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4CC2CA5B-B51E-8971-0614-7BAA871143D4}"/>
                </a:ext>
              </a:extLst>
            </p:cNvPr>
            <p:cNvSpPr/>
            <p:nvPr/>
          </p:nvSpPr>
          <p:spPr>
            <a:xfrm>
              <a:off x="848258" y="1208856"/>
              <a:ext cx="1209141" cy="159675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aseline="-25000"/>
            </a:p>
          </p:txBody>
        </p:sp>
        <p:sp>
          <p:nvSpPr>
            <p:cNvPr id="171" name="Rectangle 170">
              <a:extLst>
                <a:ext uri="{FF2B5EF4-FFF2-40B4-BE49-F238E27FC236}">
                  <a16:creationId xmlns:a16="http://schemas.microsoft.com/office/drawing/2014/main" id="{4E5B38B8-A151-D269-A27E-16821CDAEC4A}"/>
                </a:ext>
              </a:extLst>
            </p:cNvPr>
            <p:cNvSpPr/>
            <p:nvPr/>
          </p:nvSpPr>
          <p:spPr>
            <a:xfrm>
              <a:off x="848258" y="1361256"/>
              <a:ext cx="1209141" cy="159675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aseline="-25000"/>
            </a:p>
          </p:txBody>
        </p:sp>
        <p:sp>
          <p:nvSpPr>
            <p:cNvPr id="172" name="Rectangle 171">
              <a:extLst>
                <a:ext uri="{FF2B5EF4-FFF2-40B4-BE49-F238E27FC236}">
                  <a16:creationId xmlns:a16="http://schemas.microsoft.com/office/drawing/2014/main" id="{7EA40519-8BE4-BADF-2B33-6229DEDF463E}"/>
                </a:ext>
              </a:extLst>
            </p:cNvPr>
            <p:cNvSpPr/>
            <p:nvPr/>
          </p:nvSpPr>
          <p:spPr>
            <a:xfrm>
              <a:off x="848258" y="1513656"/>
              <a:ext cx="1209141" cy="159675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aseline="-25000"/>
            </a:p>
          </p:txBody>
        </p:sp>
        <p:sp>
          <p:nvSpPr>
            <p:cNvPr id="173" name="Rectangle 172">
              <a:extLst>
                <a:ext uri="{FF2B5EF4-FFF2-40B4-BE49-F238E27FC236}">
                  <a16:creationId xmlns:a16="http://schemas.microsoft.com/office/drawing/2014/main" id="{317A8F03-DC39-C1AD-3F1F-A6195EADE1B7}"/>
                </a:ext>
              </a:extLst>
            </p:cNvPr>
            <p:cNvSpPr/>
            <p:nvPr/>
          </p:nvSpPr>
          <p:spPr>
            <a:xfrm>
              <a:off x="848258" y="1666056"/>
              <a:ext cx="1209141" cy="159675"/>
            </a:xfrm>
            <a:prstGeom prst="rect">
              <a:avLst/>
            </a:prstGeom>
            <a:solidFill>
              <a:srgbClr val="FFC000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aseline="-25000"/>
            </a:p>
          </p:txBody>
        </p:sp>
      </p:grpSp>
      <p:pic>
        <p:nvPicPr>
          <p:cNvPr id="174" name="Picture 173">
            <a:extLst>
              <a:ext uri="{FF2B5EF4-FFF2-40B4-BE49-F238E27FC236}">
                <a16:creationId xmlns:a16="http://schemas.microsoft.com/office/drawing/2014/main" id="{0B721D34-6D4F-D851-B704-675145C06060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202692" y="1366059"/>
            <a:ext cx="395862" cy="801193"/>
          </a:xfrm>
          <a:prstGeom prst="rect">
            <a:avLst/>
          </a:prstGeom>
        </p:spPr>
      </p:pic>
      <p:pic>
        <p:nvPicPr>
          <p:cNvPr id="175" name="Picture 174">
            <a:extLst>
              <a:ext uri="{FF2B5EF4-FFF2-40B4-BE49-F238E27FC236}">
                <a16:creationId xmlns:a16="http://schemas.microsoft.com/office/drawing/2014/main" id="{95A03895-978D-4CCB-7586-136CC9F2D231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202692" y="2366910"/>
            <a:ext cx="395862" cy="801194"/>
          </a:xfrm>
          <a:prstGeom prst="rect">
            <a:avLst/>
          </a:prstGeom>
        </p:spPr>
      </p:pic>
      <p:pic>
        <p:nvPicPr>
          <p:cNvPr id="176" name="Picture 175">
            <a:extLst>
              <a:ext uri="{FF2B5EF4-FFF2-40B4-BE49-F238E27FC236}">
                <a16:creationId xmlns:a16="http://schemas.microsoft.com/office/drawing/2014/main" id="{E6895D25-C6DB-5746-9F98-586AB6BE16DC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202692" y="3480153"/>
            <a:ext cx="395862" cy="801194"/>
          </a:xfrm>
          <a:prstGeom prst="rect">
            <a:avLst/>
          </a:prstGeom>
        </p:spPr>
      </p:pic>
      <p:sp>
        <p:nvSpPr>
          <p:cNvPr id="177" name="TextBox 176">
            <a:extLst>
              <a:ext uri="{FF2B5EF4-FFF2-40B4-BE49-F238E27FC236}">
                <a16:creationId xmlns:a16="http://schemas.microsoft.com/office/drawing/2014/main" id="{36122961-60B5-EC03-0B16-1FE91BCD386E}"/>
              </a:ext>
            </a:extLst>
          </p:cNvPr>
          <p:cNvSpPr txBox="1"/>
          <p:nvPr/>
        </p:nvSpPr>
        <p:spPr>
          <a:xfrm>
            <a:off x="4520156" y="1374891"/>
            <a:ext cx="1857633" cy="2564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b="1" i="1" baseline="-25000"/>
              <a:t> Reaction pathways</a:t>
            </a: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CB75FCEF-35FE-1637-4C73-EEEFA575CAD5}"/>
              </a:ext>
            </a:extLst>
          </p:cNvPr>
          <p:cNvSpPr txBox="1"/>
          <p:nvPr/>
        </p:nvSpPr>
        <p:spPr>
          <a:xfrm>
            <a:off x="5950923" y="1585933"/>
            <a:ext cx="1191414" cy="11182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i="1" baseline="-25000">
                <a:solidFill>
                  <a:srgbClr val="0070C0"/>
                </a:solidFill>
              </a:rPr>
              <a:t>Expansion through building block analogue search</a:t>
            </a:r>
          </a:p>
        </p:txBody>
      </p:sp>
      <p:grpSp>
        <p:nvGrpSpPr>
          <p:cNvPr id="179" name="Group 178">
            <a:extLst>
              <a:ext uri="{FF2B5EF4-FFF2-40B4-BE49-F238E27FC236}">
                <a16:creationId xmlns:a16="http://schemas.microsoft.com/office/drawing/2014/main" id="{85F794DA-CCCA-9342-BAFE-D1181444B849}"/>
              </a:ext>
            </a:extLst>
          </p:cNvPr>
          <p:cNvGrpSpPr/>
          <p:nvPr/>
        </p:nvGrpSpPr>
        <p:grpSpPr>
          <a:xfrm>
            <a:off x="9007299" y="1344365"/>
            <a:ext cx="395862" cy="814701"/>
            <a:chOff x="13458744" y="6407643"/>
            <a:chExt cx="1241923" cy="2543300"/>
          </a:xfrm>
        </p:grpSpPr>
        <p:sp>
          <p:nvSpPr>
            <p:cNvPr id="180" name="Rectangle 179">
              <a:extLst>
                <a:ext uri="{FF2B5EF4-FFF2-40B4-BE49-F238E27FC236}">
                  <a16:creationId xmlns:a16="http://schemas.microsoft.com/office/drawing/2014/main" id="{E925386F-E70B-B1FA-5D87-2716016F7B56}"/>
                </a:ext>
              </a:extLst>
            </p:cNvPr>
            <p:cNvSpPr/>
            <p:nvPr/>
          </p:nvSpPr>
          <p:spPr>
            <a:xfrm>
              <a:off x="13458744" y="6407643"/>
              <a:ext cx="1241923" cy="166049"/>
            </a:xfrm>
            <a:prstGeom prst="rect">
              <a:avLst/>
            </a:prstGeom>
            <a:noFill/>
            <a:ln w="19050">
              <a:solidFill>
                <a:srgbClr val="0AA95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aseline="-25000"/>
            </a:p>
          </p:txBody>
        </p:sp>
        <p:sp>
          <p:nvSpPr>
            <p:cNvPr id="181" name="Rectangle 180">
              <a:extLst>
                <a:ext uri="{FF2B5EF4-FFF2-40B4-BE49-F238E27FC236}">
                  <a16:creationId xmlns:a16="http://schemas.microsoft.com/office/drawing/2014/main" id="{CBF30ACB-4C44-4C56-82CF-28FF4E7A56CF}"/>
                </a:ext>
              </a:extLst>
            </p:cNvPr>
            <p:cNvSpPr/>
            <p:nvPr/>
          </p:nvSpPr>
          <p:spPr>
            <a:xfrm>
              <a:off x="13458744" y="6566126"/>
              <a:ext cx="1241923" cy="166049"/>
            </a:xfrm>
            <a:prstGeom prst="rect">
              <a:avLst/>
            </a:prstGeom>
            <a:noFill/>
            <a:ln w="19050">
              <a:solidFill>
                <a:srgbClr val="0AA95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900" baseline="-25000"/>
            </a:p>
          </p:txBody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8CF72C84-1B32-A22E-6667-FD12E04E64C7}"/>
                </a:ext>
              </a:extLst>
            </p:cNvPr>
            <p:cNvSpPr/>
            <p:nvPr/>
          </p:nvSpPr>
          <p:spPr>
            <a:xfrm>
              <a:off x="13458744" y="6724610"/>
              <a:ext cx="1241923" cy="166049"/>
            </a:xfrm>
            <a:prstGeom prst="rect">
              <a:avLst/>
            </a:prstGeom>
            <a:noFill/>
            <a:ln w="19050">
              <a:solidFill>
                <a:srgbClr val="0AA95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aseline="-25000"/>
            </a:p>
          </p:txBody>
        </p:sp>
        <p:sp>
          <p:nvSpPr>
            <p:cNvPr id="183" name="Rectangle 182">
              <a:extLst>
                <a:ext uri="{FF2B5EF4-FFF2-40B4-BE49-F238E27FC236}">
                  <a16:creationId xmlns:a16="http://schemas.microsoft.com/office/drawing/2014/main" id="{4C7CF9DD-3141-7D3F-DAAF-3CA8D6CA24D2}"/>
                </a:ext>
              </a:extLst>
            </p:cNvPr>
            <p:cNvSpPr/>
            <p:nvPr/>
          </p:nvSpPr>
          <p:spPr>
            <a:xfrm>
              <a:off x="13458744" y="6883093"/>
              <a:ext cx="1241923" cy="166049"/>
            </a:xfrm>
            <a:prstGeom prst="rect">
              <a:avLst/>
            </a:prstGeom>
            <a:noFill/>
            <a:ln w="19050">
              <a:solidFill>
                <a:srgbClr val="0AA95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aseline="-25000"/>
            </a:p>
          </p:txBody>
        </p:sp>
        <p:sp>
          <p:nvSpPr>
            <p:cNvPr id="184" name="Rectangle 183">
              <a:extLst>
                <a:ext uri="{FF2B5EF4-FFF2-40B4-BE49-F238E27FC236}">
                  <a16:creationId xmlns:a16="http://schemas.microsoft.com/office/drawing/2014/main" id="{0DE834E5-1D48-B49A-69B6-D90B377FDA65}"/>
                </a:ext>
              </a:extLst>
            </p:cNvPr>
            <p:cNvSpPr/>
            <p:nvPr/>
          </p:nvSpPr>
          <p:spPr>
            <a:xfrm>
              <a:off x="13458744" y="7041577"/>
              <a:ext cx="1241923" cy="166049"/>
            </a:xfrm>
            <a:prstGeom prst="rect">
              <a:avLst/>
            </a:prstGeom>
            <a:noFill/>
            <a:ln w="19050">
              <a:solidFill>
                <a:srgbClr val="0AA95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aseline="-25000"/>
            </a:p>
          </p:txBody>
        </p:sp>
        <p:sp>
          <p:nvSpPr>
            <p:cNvPr id="185" name="Rectangle 184">
              <a:extLst>
                <a:ext uri="{FF2B5EF4-FFF2-40B4-BE49-F238E27FC236}">
                  <a16:creationId xmlns:a16="http://schemas.microsoft.com/office/drawing/2014/main" id="{467C964A-1F3F-AE08-13B3-D0CE5A4EDE53}"/>
                </a:ext>
              </a:extLst>
            </p:cNvPr>
            <p:cNvSpPr/>
            <p:nvPr/>
          </p:nvSpPr>
          <p:spPr>
            <a:xfrm>
              <a:off x="13458744" y="7200060"/>
              <a:ext cx="1241923" cy="166049"/>
            </a:xfrm>
            <a:prstGeom prst="rect">
              <a:avLst/>
            </a:prstGeom>
            <a:noFill/>
            <a:ln w="19050">
              <a:solidFill>
                <a:srgbClr val="0AA95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aseline="-25000"/>
            </a:p>
          </p:txBody>
        </p:sp>
        <p:sp>
          <p:nvSpPr>
            <p:cNvPr id="186" name="Rectangle 185">
              <a:extLst>
                <a:ext uri="{FF2B5EF4-FFF2-40B4-BE49-F238E27FC236}">
                  <a16:creationId xmlns:a16="http://schemas.microsoft.com/office/drawing/2014/main" id="{8E868AA9-06C7-ED0B-8A74-63F9153641B1}"/>
                </a:ext>
              </a:extLst>
            </p:cNvPr>
            <p:cNvSpPr/>
            <p:nvPr/>
          </p:nvSpPr>
          <p:spPr>
            <a:xfrm>
              <a:off x="13458744" y="7358543"/>
              <a:ext cx="1241923" cy="166049"/>
            </a:xfrm>
            <a:prstGeom prst="rect">
              <a:avLst/>
            </a:prstGeom>
            <a:noFill/>
            <a:ln w="19050">
              <a:solidFill>
                <a:srgbClr val="0AA95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aseline="-25000"/>
            </a:p>
          </p:txBody>
        </p:sp>
        <p:sp>
          <p:nvSpPr>
            <p:cNvPr id="187" name="Rectangle 186">
              <a:extLst>
                <a:ext uri="{FF2B5EF4-FFF2-40B4-BE49-F238E27FC236}">
                  <a16:creationId xmlns:a16="http://schemas.microsoft.com/office/drawing/2014/main" id="{695DC12D-53BA-866B-CB68-1128BF76D669}"/>
                </a:ext>
              </a:extLst>
            </p:cNvPr>
            <p:cNvSpPr/>
            <p:nvPr/>
          </p:nvSpPr>
          <p:spPr>
            <a:xfrm>
              <a:off x="13458744" y="7517027"/>
              <a:ext cx="1241923" cy="166049"/>
            </a:xfrm>
            <a:prstGeom prst="rect">
              <a:avLst/>
            </a:prstGeom>
            <a:noFill/>
            <a:ln w="19050">
              <a:solidFill>
                <a:srgbClr val="8FAA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aseline="-25000"/>
            </a:p>
          </p:txBody>
        </p:sp>
        <p:sp>
          <p:nvSpPr>
            <p:cNvPr id="188" name="Rectangle 187">
              <a:extLst>
                <a:ext uri="{FF2B5EF4-FFF2-40B4-BE49-F238E27FC236}">
                  <a16:creationId xmlns:a16="http://schemas.microsoft.com/office/drawing/2014/main" id="{0025BBF9-4E3C-75E3-3FCB-D00B1B8E6270}"/>
                </a:ext>
              </a:extLst>
            </p:cNvPr>
            <p:cNvSpPr/>
            <p:nvPr/>
          </p:nvSpPr>
          <p:spPr>
            <a:xfrm>
              <a:off x="13458744" y="7675510"/>
              <a:ext cx="1241923" cy="166049"/>
            </a:xfrm>
            <a:prstGeom prst="rect">
              <a:avLst/>
            </a:prstGeom>
            <a:noFill/>
            <a:ln w="19050">
              <a:solidFill>
                <a:srgbClr val="8FAA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aseline="-25000"/>
            </a:p>
          </p:txBody>
        </p:sp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22FD0588-11E7-7B65-AEF6-1CDFCD2A1459}"/>
                </a:ext>
              </a:extLst>
            </p:cNvPr>
            <p:cNvSpPr/>
            <p:nvPr/>
          </p:nvSpPr>
          <p:spPr>
            <a:xfrm>
              <a:off x="13458744" y="7833994"/>
              <a:ext cx="1241923" cy="166049"/>
            </a:xfrm>
            <a:prstGeom prst="rect">
              <a:avLst/>
            </a:prstGeom>
            <a:noFill/>
            <a:ln w="19050">
              <a:solidFill>
                <a:srgbClr val="8FAA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aseline="-25000"/>
            </a:p>
          </p:txBody>
        </p:sp>
        <p:sp>
          <p:nvSpPr>
            <p:cNvPr id="190" name="Rectangle 189">
              <a:extLst>
                <a:ext uri="{FF2B5EF4-FFF2-40B4-BE49-F238E27FC236}">
                  <a16:creationId xmlns:a16="http://schemas.microsoft.com/office/drawing/2014/main" id="{8A46471C-01B5-229B-020D-1329956367D7}"/>
                </a:ext>
              </a:extLst>
            </p:cNvPr>
            <p:cNvSpPr/>
            <p:nvPr/>
          </p:nvSpPr>
          <p:spPr>
            <a:xfrm>
              <a:off x="13458744" y="7992477"/>
              <a:ext cx="1241923" cy="166049"/>
            </a:xfrm>
            <a:prstGeom prst="rect">
              <a:avLst/>
            </a:prstGeom>
            <a:noFill/>
            <a:ln w="19050">
              <a:solidFill>
                <a:srgbClr val="8FAA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aseline="-25000"/>
            </a:p>
          </p:txBody>
        </p:sp>
        <p:sp>
          <p:nvSpPr>
            <p:cNvPr id="191" name="Rectangle 190">
              <a:extLst>
                <a:ext uri="{FF2B5EF4-FFF2-40B4-BE49-F238E27FC236}">
                  <a16:creationId xmlns:a16="http://schemas.microsoft.com/office/drawing/2014/main" id="{5782D0C9-D702-0DE8-89A2-1B1BAF00B9D6}"/>
                </a:ext>
              </a:extLst>
            </p:cNvPr>
            <p:cNvSpPr/>
            <p:nvPr/>
          </p:nvSpPr>
          <p:spPr>
            <a:xfrm>
              <a:off x="13458744" y="8150961"/>
              <a:ext cx="1241923" cy="166049"/>
            </a:xfrm>
            <a:prstGeom prst="rect">
              <a:avLst/>
            </a:prstGeom>
            <a:noFill/>
            <a:ln w="19050">
              <a:solidFill>
                <a:srgbClr val="8FAA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aseline="-25000"/>
            </a:p>
          </p:txBody>
        </p:sp>
        <p:sp>
          <p:nvSpPr>
            <p:cNvPr id="192" name="Rectangle 191">
              <a:extLst>
                <a:ext uri="{FF2B5EF4-FFF2-40B4-BE49-F238E27FC236}">
                  <a16:creationId xmlns:a16="http://schemas.microsoft.com/office/drawing/2014/main" id="{3B688633-8AD3-2149-8BC2-328377172582}"/>
                </a:ext>
              </a:extLst>
            </p:cNvPr>
            <p:cNvSpPr/>
            <p:nvPr/>
          </p:nvSpPr>
          <p:spPr>
            <a:xfrm>
              <a:off x="13458744" y="8309444"/>
              <a:ext cx="1241923" cy="166049"/>
            </a:xfrm>
            <a:prstGeom prst="rect">
              <a:avLst/>
            </a:prstGeom>
            <a:noFill/>
            <a:ln w="19050">
              <a:solidFill>
                <a:srgbClr val="8FAA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aseline="-25000"/>
            </a:p>
          </p:txBody>
        </p:sp>
        <p:sp>
          <p:nvSpPr>
            <p:cNvPr id="193" name="Rectangle 192">
              <a:extLst>
                <a:ext uri="{FF2B5EF4-FFF2-40B4-BE49-F238E27FC236}">
                  <a16:creationId xmlns:a16="http://schemas.microsoft.com/office/drawing/2014/main" id="{CF03B672-2564-43EF-4273-151918BD8410}"/>
                </a:ext>
              </a:extLst>
            </p:cNvPr>
            <p:cNvSpPr/>
            <p:nvPr/>
          </p:nvSpPr>
          <p:spPr>
            <a:xfrm>
              <a:off x="13458744" y="8467927"/>
              <a:ext cx="1241923" cy="166049"/>
            </a:xfrm>
            <a:prstGeom prst="rect">
              <a:avLst/>
            </a:prstGeom>
            <a:noFill/>
            <a:ln w="19050">
              <a:solidFill>
                <a:srgbClr val="8FAA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aseline="-25000"/>
            </a:p>
          </p:txBody>
        </p:sp>
        <p:sp>
          <p:nvSpPr>
            <p:cNvPr id="194" name="Rectangle 193">
              <a:extLst>
                <a:ext uri="{FF2B5EF4-FFF2-40B4-BE49-F238E27FC236}">
                  <a16:creationId xmlns:a16="http://schemas.microsoft.com/office/drawing/2014/main" id="{58746C1D-9AFB-A23A-4475-D19AFD22E53A}"/>
                </a:ext>
              </a:extLst>
            </p:cNvPr>
            <p:cNvSpPr/>
            <p:nvPr/>
          </p:nvSpPr>
          <p:spPr>
            <a:xfrm>
              <a:off x="13458744" y="8626411"/>
              <a:ext cx="1241923" cy="166049"/>
            </a:xfrm>
            <a:prstGeom prst="rect">
              <a:avLst/>
            </a:prstGeom>
            <a:noFill/>
            <a:ln w="19050">
              <a:solidFill>
                <a:srgbClr val="CB232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aseline="-25000"/>
            </a:p>
          </p:txBody>
        </p:sp>
        <p:sp>
          <p:nvSpPr>
            <p:cNvPr id="195" name="Rectangle 194">
              <a:extLst>
                <a:ext uri="{FF2B5EF4-FFF2-40B4-BE49-F238E27FC236}">
                  <a16:creationId xmlns:a16="http://schemas.microsoft.com/office/drawing/2014/main" id="{5578D97A-B1D2-A501-4CCF-5EB73C6D265D}"/>
                </a:ext>
              </a:extLst>
            </p:cNvPr>
            <p:cNvSpPr/>
            <p:nvPr/>
          </p:nvSpPr>
          <p:spPr>
            <a:xfrm>
              <a:off x="13458744" y="8784894"/>
              <a:ext cx="1241923" cy="166049"/>
            </a:xfrm>
            <a:prstGeom prst="rect">
              <a:avLst/>
            </a:prstGeom>
            <a:noFill/>
            <a:ln w="19050">
              <a:solidFill>
                <a:srgbClr val="CB232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aseline="-25000"/>
            </a:p>
          </p:txBody>
        </p:sp>
      </p:grp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ED3A5787-96CA-F62F-A40F-FFC8F63E3169}"/>
              </a:ext>
            </a:extLst>
          </p:cNvPr>
          <p:cNvGrpSpPr/>
          <p:nvPr/>
        </p:nvGrpSpPr>
        <p:grpSpPr>
          <a:xfrm>
            <a:off x="9007299" y="2356830"/>
            <a:ext cx="395862" cy="814701"/>
            <a:chOff x="13458744" y="6407643"/>
            <a:chExt cx="1241923" cy="2543300"/>
          </a:xfrm>
        </p:grpSpPr>
        <p:sp>
          <p:nvSpPr>
            <p:cNvPr id="197" name="Rectangle 196">
              <a:extLst>
                <a:ext uri="{FF2B5EF4-FFF2-40B4-BE49-F238E27FC236}">
                  <a16:creationId xmlns:a16="http://schemas.microsoft.com/office/drawing/2014/main" id="{D4646D97-3013-6474-D4A1-CA6F00C2CA3E}"/>
                </a:ext>
              </a:extLst>
            </p:cNvPr>
            <p:cNvSpPr/>
            <p:nvPr/>
          </p:nvSpPr>
          <p:spPr>
            <a:xfrm>
              <a:off x="13458744" y="6407643"/>
              <a:ext cx="1241923" cy="166049"/>
            </a:xfrm>
            <a:prstGeom prst="rect">
              <a:avLst/>
            </a:prstGeom>
            <a:noFill/>
            <a:ln w="19050">
              <a:solidFill>
                <a:srgbClr val="0AA95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aseline="-25000"/>
            </a:p>
          </p:txBody>
        </p:sp>
        <p:sp>
          <p:nvSpPr>
            <p:cNvPr id="198" name="Rectangle 197">
              <a:extLst>
                <a:ext uri="{FF2B5EF4-FFF2-40B4-BE49-F238E27FC236}">
                  <a16:creationId xmlns:a16="http://schemas.microsoft.com/office/drawing/2014/main" id="{6D543EC4-EF63-F3D2-6405-B1E0E37AD943}"/>
                </a:ext>
              </a:extLst>
            </p:cNvPr>
            <p:cNvSpPr/>
            <p:nvPr/>
          </p:nvSpPr>
          <p:spPr>
            <a:xfrm>
              <a:off x="13458744" y="6566126"/>
              <a:ext cx="1241923" cy="166049"/>
            </a:xfrm>
            <a:prstGeom prst="rect">
              <a:avLst/>
            </a:prstGeom>
            <a:noFill/>
            <a:ln w="19050">
              <a:solidFill>
                <a:srgbClr val="0AA95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900" baseline="-25000"/>
            </a:p>
          </p:txBody>
        </p:sp>
        <p:sp>
          <p:nvSpPr>
            <p:cNvPr id="199" name="Rectangle 198">
              <a:extLst>
                <a:ext uri="{FF2B5EF4-FFF2-40B4-BE49-F238E27FC236}">
                  <a16:creationId xmlns:a16="http://schemas.microsoft.com/office/drawing/2014/main" id="{8FAFF5C8-328B-88F8-64A4-6227F11F57B3}"/>
                </a:ext>
              </a:extLst>
            </p:cNvPr>
            <p:cNvSpPr/>
            <p:nvPr/>
          </p:nvSpPr>
          <p:spPr>
            <a:xfrm>
              <a:off x="13458744" y="6724610"/>
              <a:ext cx="1241923" cy="166049"/>
            </a:xfrm>
            <a:prstGeom prst="rect">
              <a:avLst/>
            </a:prstGeom>
            <a:noFill/>
            <a:ln w="19050">
              <a:solidFill>
                <a:srgbClr val="0AA95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aseline="-25000"/>
            </a:p>
          </p:txBody>
        </p:sp>
        <p:sp>
          <p:nvSpPr>
            <p:cNvPr id="200" name="Rectangle 199">
              <a:extLst>
                <a:ext uri="{FF2B5EF4-FFF2-40B4-BE49-F238E27FC236}">
                  <a16:creationId xmlns:a16="http://schemas.microsoft.com/office/drawing/2014/main" id="{EF42111A-7676-E532-3677-DDFF03A370C2}"/>
                </a:ext>
              </a:extLst>
            </p:cNvPr>
            <p:cNvSpPr/>
            <p:nvPr/>
          </p:nvSpPr>
          <p:spPr>
            <a:xfrm>
              <a:off x="13458744" y="6883093"/>
              <a:ext cx="1241923" cy="166049"/>
            </a:xfrm>
            <a:prstGeom prst="rect">
              <a:avLst/>
            </a:prstGeom>
            <a:noFill/>
            <a:ln w="19050">
              <a:solidFill>
                <a:srgbClr val="0AA95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aseline="-25000"/>
            </a:p>
          </p:txBody>
        </p:sp>
        <p:sp>
          <p:nvSpPr>
            <p:cNvPr id="201" name="Rectangle 200">
              <a:extLst>
                <a:ext uri="{FF2B5EF4-FFF2-40B4-BE49-F238E27FC236}">
                  <a16:creationId xmlns:a16="http://schemas.microsoft.com/office/drawing/2014/main" id="{D2BC8EEE-A76E-0005-93AA-B25DFBE04677}"/>
                </a:ext>
              </a:extLst>
            </p:cNvPr>
            <p:cNvSpPr/>
            <p:nvPr/>
          </p:nvSpPr>
          <p:spPr>
            <a:xfrm>
              <a:off x="13458744" y="7041577"/>
              <a:ext cx="1241923" cy="166049"/>
            </a:xfrm>
            <a:prstGeom prst="rect">
              <a:avLst/>
            </a:prstGeom>
            <a:noFill/>
            <a:ln w="19050">
              <a:solidFill>
                <a:srgbClr val="0AA95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aseline="-25000"/>
            </a:p>
          </p:txBody>
        </p:sp>
        <p:sp>
          <p:nvSpPr>
            <p:cNvPr id="202" name="Rectangle 201">
              <a:extLst>
                <a:ext uri="{FF2B5EF4-FFF2-40B4-BE49-F238E27FC236}">
                  <a16:creationId xmlns:a16="http://schemas.microsoft.com/office/drawing/2014/main" id="{E3C93BEF-1581-3C05-B1D6-E4782F15C598}"/>
                </a:ext>
              </a:extLst>
            </p:cNvPr>
            <p:cNvSpPr/>
            <p:nvPr/>
          </p:nvSpPr>
          <p:spPr>
            <a:xfrm>
              <a:off x="13458744" y="7200060"/>
              <a:ext cx="1241923" cy="166049"/>
            </a:xfrm>
            <a:prstGeom prst="rect">
              <a:avLst/>
            </a:prstGeom>
            <a:noFill/>
            <a:ln w="19050">
              <a:solidFill>
                <a:srgbClr val="0AA95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aseline="-25000"/>
            </a:p>
          </p:txBody>
        </p:sp>
        <p:sp>
          <p:nvSpPr>
            <p:cNvPr id="203" name="Rectangle 202">
              <a:extLst>
                <a:ext uri="{FF2B5EF4-FFF2-40B4-BE49-F238E27FC236}">
                  <a16:creationId xmlns:a16="http://schemas.microsoft.com/office/drawing/2014/main" id="{48740C25-0D39-F11E-ED0D-D1E8DDAE9608}"/>
                </a:ext>
              </a:extLst>
            </p:cNvPr>
            <p:cNvSpPr/>
            <p:nvPr/>
          </p:nvSpPr>
          <p:spPr>
            <a:xfrm>
              <a:off x="13458744" y="7358543"/>
              <a:ext cx="1241923" cy="166049"/>
            </a:xfrm>
            <a:prstGeom prst="rect">
              <a:avLst/>
            </a:prstGeom>
            <a:noFill/>
            <a:ln w="19050">
              <a:solidFill>
                <a:srgbClr val="0AA95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aseline="-25000"/>
            </a:p>
          </p:txBody>
        </p:sp>
        <p:sp>
          <p:nvSpPr>
            <p:cNvPr id="204" name="Rectangle 203">
              <a:extLst>
                <a:ext uri="{FF2B5EF4-FFF2-40B4-BE49-F238E27FC236}">
                  <a16:creationId xmlns:a16="http://schemas.microsoft.com/office/drawing/2014/main" id="{AA334B39-1B35-D4F7-8C29-6B5B17A1AE4D}"/>
                </a:ext>
              </a:extLst>
            </p:cNvPr>
            <p:cNvSpPr/>
            <p:nvPr/>
          </p:nvSpPr>
          <p:spPr>
            <a:xfrm>
              <a:off x="13458744" y="7517027"/>
              <a:ext cx="1241923" cy="166049"/>
            </a:xfrm>
            <a:prstGeom prst="rect">
              <a:avLst/>
            </a:prstGeom>
            <a:noFill/>
            <a:ln w="19050">
              <a:solidFill>
                <a:srgbClr val="8FAA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aseline="-25000"/>
            </a:p>
          </p:txBody>
        </p:sp>
        <p:sp>
          <p:nvSpPr>
            <p:cNvPr id="205" name="Rectangle 204">
              <a:extLst>
                <a:ext uri="{FF2B5EF4-FFF2-40B4-BE49-F238E27FC236}">
                  <a16:creationId xmlns:a16="http://schemas.microsoft.com/office/drawing/2014/main" id="{7C021184-E6C4-5DC8-E1D4-4C66C0015474}"/>
                </a:ext>
              </a:extLst>
            </p:cNvPr>
            <p:cNvSpPr/>
            <p:nvPr/>
          </p:nvSpPr>
          <p:spPr>
            <a:xfrm>
              <a:off x="13458744" y="7675510"/>
              <a:ext cx="1241923" cy="166049"/>
            </a:xfrm>
            <a:prstGeom prst="rect">
              <a:avLst/>
            </a:prstGeom>
            <a:noFill/>
            <a:ln w="19050">
              <a:solidFill>
                <a:srgbClr val="8FAA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aseline="-25000"/>
            </a:p>
          </p:txBody>
        </p:sp>
        <p:sp>
          <p:nvSpPr>
            <p:cNvPr id="206" name="Rectangle 205">
              <a:extLst>
                <a:ext uri="{FF2B5EF4-FFF2-40B4-BE49-F238E27FC236}">
                  <a16:creationId xmlns:a16="http://schemas.microsoft.com/office/drawing/2014/main" id="{361A3AED-61F3-2DDE-C6AA-B751AC3F7E64}"/>
                </a:ext>
              </a:extLst>
            </p:cNvPr>
            <p:cNvSpPr/>
            <p:nvPr/>
          </p:nvSpPr>
          <p:spPr>
            <a:xfrm>
              <a:off x="13458744" y="7833994"/>
              <a:ext cx="1241923" cy="166049"/>
            </a:xfrm>
            <a:prstGeom prst="rect">
              <a:avLst/>
            </a:prstGeom>
            <a:noFill/>
            <a:ln w="19050">
              <a:solidFill>
                <a:srgbClr val="8FAA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aseline="-25000"/>
            </a:p>
          </p:txBody>
        </p: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7246D24A-66CA-7DF3-6278-340A4E4C9495}"/>
                </a:ext>
              </a:extLst>
            </p:cNvPr>
            <p:cNvSpPr/>
            <p:nvPr/>
          </p:nvSpPr>
          <p:spPr>
            <a:xfrm>
              <a:off x="13458744" y="7992477"/>
              <a:ext cx="1241923" cy="166049"/>
            </a:xfrm>
            <a:prstGeom prst="rect">
              <a:avLst/>
            </a:prstGeom>
            <a:noFill/>
            <a:ln w="19050">
              <a:solidFill>
                <a:srgbClr val="8FAA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aseline="-25000"/>
            </a:p>
          </p:txBody>
        </p:sp>
        <p:sp>
          <p:nvSpPr>
            <p:cNvPr id="208" name="Rectangle 207">
              <a:extLst>
                <a:ext uri="{FF2B5EF4-FFF2-40B4-BE49-F238E27FC236}">
                  <a16:creationId xmlns:a16="http://schemas.microsoft.com/office/drawing/2014/main" id="{F5C93519-0A2E-2B11-95A1-4E633F2F809F}"/>
                </a:ext>
              </a:extLst>
            </p:cNvPr>
            <p:cNvSpPr/>
            <p:nvPr/>
          </p:nvSpPr>
          <p:spPr>
            <a:xfrm>
              <a:off x="13458744" y="8150961"/>
              <a:ext cx="1241923" cy="166049"/>
            </a:xfrm>
            <a:prstGeom prst="rect">
              <a:avLst/>
            </a:prstGeom>
            <a:noFill/>
            <a:ln w="19050">
              <a:solidFill>
                <a:srgbClr val="8FAA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aseline="-25000"/>
            </a:p>
          </p:txBody>
        </p:sp>
        <p:sp>
          <p:nvSpPr>
            <p:cNvPr id="209" name="Rectangle 208">
              <a:extLst>
                <a:ext uri="{FF2B5EF4-FFF2-40B4-BE49-F238E27FC236}">
                  <a16:creationId xmlns:a16="http://schemas.microsoft.com/office/drawing/2014/main" id="{4DB022EF-956C-EB50-72CE-7217B047F6CF}"/>
                </a:ext>
              </a:extLst>
            </p:cNvPr>
            <p:cNvSpPr/>
            <p:nvPr/>
          </p:nvSpPr>
          <p:spPr>
            <a:xfrm>
              <a:off x="13458744" y="8309444"/>
              <a:ext cx="1241923" cy="166049"/>
            </a:xfrm>
            <a:prstGeom prst="rect">
              <a:avLst/>
            </a:prstGeom>
            <a:noFill/>
            <a:ln w="19050">
              <a:solidFill>
                <a:srgbClr val="8FAA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aseline="-25000"/>
            </a:p>
          </p:txBody>
        </p:sp>
        <p:sp>
          <p:nvSpPr>
            <p:cNvPr id="210" name="Rectangle 209">
              <a:extLst>
                <a:ext uri="{FF2B5EF4-FFF2-40B4-BE49-F238E27FC236}">
                  <a16:creationId xmlns:a16="http://schemas.microsoft.com/office/drawing/2014/main" id="{E1F8B064-6CAC-30BC-3D75-476154CB9443}"/>
                </a:ext>
              </a:extLst>
            </p:cNvPr>
            <p:cNvSpPr/>
            <p:nvPr/>
          </p:nvSpPr>
          <p:spPr>
            <a:xfrm>
              <a:off x="13458744" y="8467927"/>
              <a:ext cx="1241923" cy="166049"/>
            </a:xfrm>
            <a:prstGeom prst="rect">
              <a:avLst/>
            </a:prstGeom>
            <a:noFill/>
            <a:ln w="19050">
              <a:solidFill>
                <a:srgbClr val="8FAA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aseline="-25000"/>
            </a:p>
          </p:txBody>
        </p:sp>
        <p:sp>
          <p:nvSpPr>
            <p:cNvPr id="211" name="Rectangle 210">
              <a:extLst>
                <a:ext uri="{FF2B5EF4-FFF2-40B4-BE49-F238E27FC236}">
                  <a16:creationId xmlns:a16="http://schemas.microsoft.com/office/drawing/2014/main" id="{4CA7AF4C-2437-2969-BF03-68F743F4FA09}"/>
                </a:ext>
              </a:extLst>
            </p:cNvPr>
            <p:cNvSpPr/>
            <p:nvPr/>
          </p:nvSpPr>
          <p:spPr>
            <a:xfrm>
              <a:off x="13458744" y="8626411"/>
              <a:ext cx="1241923" cy="166049"/>
            </a:xfrm>
            <a:prstGeom prst="rect">
              <a:avLst/>
            </a:prstGeom>
            <a:noFill/>
            <a:ln w="19050">
              <a:solidFill>
                <a:srgbClr val="CB232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aseline="-25000"/>
            </a:p>
          </p:txBody>
        </p:sp>
        <p:sp>
          <p:nvSpPr>
            <p:cNvPr id="212" name="Rectangle 211">
              <a:extLst>
                <a:ext uri="{FF2B5EF4-FFF2-40B4-BE49-F238E27FC236}">
                  <a16:creationId xmlns:a16="http://schemas.microsoft.com/office/drawing/2014/main" id="{DF63C99F-02FE-6C68-C916-69385660341D}"/>
                </a:ext>
              </a:extLst>
            </p:cNvPr>
            <p:cNvSpPr/>
            <p:nvPr/>
          </p:nvSpPr>
          <p:spPr>
            <a:xfrm>
              <a:off x="13458744" y="8784894"/>
              <a:ext cx="1241923" cy="166049"/>
            </a:xfrm>
            <a:prstGeom prst="rect">
              <a:avLst/>
            </a:prstGeom>
            <a:noFill/>
            <a:ln w="19050">
              <a:solidFill>
                <a:srgbClr val="CB232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aseline="-25000"/>
            </a:p>
          </p:txBody>
        </p:sp>
      </p:grpSp>
      <p:grpSp>
        <p:nvGrpSpPr>
          <p:cNvPr id="213" name="Group 212">
            <a:extLst>
              <a:ext uri="{FF2B5EF4-FFF2-40B4-BE49-F238E27FC236}">
                <a16:creationId xmlns:a16="http://schemas.microsoft.com/office/drawing/2014/main" id="{1D0ACF64-0DAD-3A0A-6FF5-A4271C543E2A}"/>
              </a:ext>
            </a:extLst>
          </p:cNvPr>
          <p:cNvGrpSpPr/>
          <p:nvPr/>
        </p:nvGrpSpPr>
        <p:grpSpPr>
          <a:xfrm>
            <a:off x="9007299" y="3472642"/>
            <a:ext cx="395862" cy="814701"/>
            <a:chOff x="13458744" y="6407643"/>
            <a:chExt cx="1241923" cy="2543300"/>
          </a:xfrm>
        </p:grpSpPr>
        <p:sp>
          <p:nvSpPr>
            <p:cNvPr id="214" name="Rectangle 213">
              <a:extLst>
                <a:ext uri="{FF2B5EF4-FFF2-40B4-BE49-F238E27FC236}">
                  <a16:creationId xmlns:a16="http://schemas.microsoft.com/office/drawing/2014/main" id="{15F66DF0-1B10-2216-6795-0375A18F26AF}"/>
                </a:ext>
              </a:extLst>
            </p:cNvPr>
            <p:cNvSpPr/>
            <p:nvPr/>
          </p:nvSpPr>
          <p:spPr>
            <a:xfrm>
              <a:off x="13458744" y="6407643"/>
              <a:ext cx="1241923" cy="166049"/>
            </a:xfrm>
            <a:prstGeom prst="rect">
              <a:avLst/>
            </a:prstGeom>
            <a:noFill/>
            <a:ln w="19050">
              <a:solidFill>
                <a:srgbClr val="0AA95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aseline="-25000"/>
            </a:p>
          </p:txBody>
        </p:sp>
        <p:sp>
          <p:nvSpPr>
            <p:cNvPr id="215" name="Rectangle 214">
              <a:extLst>
                <a:ext uri="{FF2B5EF4-FFF2-40B4-BE49-F238E27FC236}">
                  <a16:creationId xmlns:a16="http://schemas.microsoft.com/office/drawing/2014/main" id="{FEAE4412-1EFB-72D0-2C5A-25FFE97EEB1F}"/>
                </a:ext>
              </a:extLst>
            </p:cNvPr>
            <p:cNvSpPr/>
            <p:nvPr/>
          </p:nvSpPr>
          <p:spPr>
            <a:xfrm>
              <a:off x="13458744" y="6566126"/>
              <a:ext cx="1241923" cy="166049"/>
            </a:xfrm>
            <a:prstGeom prst="rect">
              <a:avLst/>
            </a:prstGeom>
            <a:noFill/>
            <a:ln w="19050">
              <a:solidFill>
                <a:srgbClr val="0AA95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900" baseline="-25000"/>
            </a:p>
          </p:txBody>
        </p:sp>
        <p:sp>
          <p:nvSpPr>
            <p:cNvPr id="216" name="Rectangle 215">
              <a:extLst>
                <a:ext uri="{FF2B5EF4-FFF2-40B4-BE49-F238E27FC236}">
                  <a16:creationId xmlns:a16="http://schemas.microsoft.com/office/drawing/2014/main" id="{9921DF5D-81F1-A6B7-A56A-E16657CD8F34}"/>
                </a:ext>
              </a:extLst>
            </p:cNvPr>
            <p:cNvSpPr/>
            <p:nvPr/>
          </p:nvSpPr>
          <p:spPr>
            <a:xfrm>
              <a:off x="13458744" y="6724610"/>
              <a:ext cx="1241923" cy="166049"/>
            </a:xfrm>
            <a:prstGeom prst="rect">
              <a:avLst/>
            </a:prstGeom>
            <a:noFill/>
            <a:ln w="19050">
              <a:solidFill>
                <a:srgbClr val="0AA95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aseline="-25000"/>
            </a:p>
          </p:txBody>
        </p:sp>
        <p:sp>
          <p:nvSpPr>
            <p:cNvPr id="217" name="Rectangle 216">
              <a:extLst>
                <a:ext uri="{FF2B5EF4-FFF2-40B4-BE49-F238E27FC236}">
                  <a16:creationId xmlns:a16="http://schemas.microsoft.com/office/drawing/2014/main" id="{73DECB07-D746-A2F0-6B7F-C73845656415}"/>
                </a:ext>
              </a:extLst>
            </p:cNvPr>
            <p:cNvSpPr/>
            <p:nvPr/>
          </p:nvSpPr>
          <p:spPr>
            <a:xfrm>
              <a:off x="13458744" y="6883093"/>
              <a:ext cx="1241923" cy="166049"/>
            </a:xfrm>
            <a:prstGeom prst="rect">
              <a:avLst/>
            </a:prstGeom>
            <a:noFill/>
            <a:ln w="19050">
              <a:solidFill>
                <a:srgbClr val="0AA95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aseline="-25000"/>
            </a:p>
          </p:txBody>
        </p:sp>
        <p:sp>
          <p:nvSpPr>
            <p:cNvPr id="218" name="Rectangle 217">
              <a:extLst>
                <a:ext uri="{FF2B5EF4-FFF2-40B4-BE49-F238E27FC236}">
                  <a16:creationId xmlns:a16="http://schemas.microsoft.com/office/drawing/2014/main" id="{219A6A8B-7B35-885B-7817-95A611DE4E73}"/>
                </a:ext>
              </a:extLst>
            </p:cNvPr>
            <p:cNvSpPr/>
            <p:nvPr/>
          </p:nvSpPr>
          <p:spPr>
            <a:xfrm>
              <a:off x="13458744" y="7041577"/>
              <a:ext cx="1241923" cy="166049"/>
            </a:xfrm>
            <a:prstGeom prst="rect">
              <a:avLst/>
            </a:prstGeom>
            <a:noFill/>
            <a:ln w="19050">
              <a:solidFill>
                <a:srgbClr val="0AA95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aseline="-25000"/>
            </a:p>
          </p:txBody>
        </p:sp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F355E446-716C-374E-F544-0597FDEFC4D2}"/>
                </a:ext>
              </a:extLst>
            </p:cNvPr>
            <p:cNvSpPr/>
            <p:nvPr/>
          </p:nvSpPr>
          <p:spPr>
            <a:xfrm>
              <a:off x="13458744" y="7200060"/>
              <a:ext cx="1241923" cy="166049"/>
            </a:xfrm>
            <a:prstGeom prst="rect">
              <a:avLst/>
            </a:prstGeom>
            <a:noFill/>
            <a:ln w="19050">
              <a:solidFill>
                <a:srgbClr val="0AA95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aseline="-25000"/>
            </a:p>
          </p:txBody>
        </p:sp>
        <p:sp>
          <p:nvSpPr>
            <p:cNvPr id="220" name="Rectangle 219">
              <a:extLst>
                <a:ext uri="{FF2B5EF4-FFF2-40B4-BE49-F238E27FC236}">
                  <a16:creationId xmlns:a16="http://schemas.microsoft.com/office/drawing/2014/main" id="{061C1233-C02D-9BFD-6C46-B5AC5C111D1A}"/>
                </a:ext>
              </a:extLst>
            </p:cNvPr>
            <p:cNvSpPr/>
            <p:nvPr/>
          </p:nvSpPr>
          <p:spPr>
            <a:xfrm>
              <a:off x="13458744" y="7358543"/>
              <a:ext cx="1241923" cy="166049"/>
            </a:xfrm>
            <a:prstGeom prst="rect">
              <a:avLst/>
            </a:prstGeom>
            <a:noFill/>
            <a:ln w="19050">
              <a:solidFill>
                <a:srgbClr val="0AA95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aseline="-25000"/>
            </a:p>
          </p:txBody>
        </p:sp>
        <p:sp>
          <p:nvSpPr>
            <p:cNvPr id="221" name="Rectangle 220">
              <a:extLst>
                <a:ext uri="{FF2B5EF4-FFF2-40B4-BE49-F238E27FC236}">
                  <a16:creationId xmlns:a16="http://schemas.microsoft.com/office/drawing/2014/main" id="{AFCC0444-7B9E-66AE-0DAA-7C934C174F01}"/>
                </a:ext>
              </a:extLst>
            </p:cNvPr>
            <p:cNvSpPr/>
            <p:nvPr/>
          </p:nvSpPr>
          <p:spPr>
            <a:xfrm>
              <a:off x="13458744" y="7517027"/>
              <a:ext cx="1241923" cy="166049"/>
            </a:xfrm>
            <a:prstGeom prst="rect">
              <a:avLst/>
            </a:prstGeom>
            <a:noFill/>
            <a:ln w="19050">
              <a:solidFill>
                <a:srgbClr val="8FAA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aseline="-25000"/>
            </a:p>
          </p:txBody>
        </p:sp>
        <p:sp>
          <p:nvSpPr>
            <p:cNvPr id="222" name="Rectangle 221">
              <a:extLst>
                <a:ext uri="{FF2B5EF4-FFF2-40B4-BE49-F238E27FC236}">
                  <a16:creationId xmlns:a16="http://schemas.microsoft.com/office/drawing/2014/main" id="{2C2324A0-908F-4241-8792-0107612CA2C2}"/>
                </a:ext>
              </a:extLst>
            </p:cNvPr>
            <p:cNvSpPr/>
            <p:nvPr/>
          </p:nvSpPr>
          <p:spPr>
            <a:xfrm>
              <a:off x="13458744" y="7675510"/>
              <a:ext cx="1241923" cy="166049"/>
            </a:xfrm>
            <a:prstGeom prst="rect">
              <a:avLst/>
            </a:prstGeom>
            <a:noFill/>
            <a:ln w="19050">
              <a:solidFill>
                <a:srgbClr val="8FAA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aseline="-25000"/>
            </a:p>
          </p:txBody>
        </p:sp>
        <p:sp>
          <p:nvSpPr>
            <p:cNvPr id="223" name="Rectangle 222">
              <a:extLst>
                <a:ext uri="{FF2B5EF4-FFF2-40B4-BE49-F238E27FC236}">
                  <a16:creationId xmlns:a16="http://schemas.microsoft.com/office/drawing/2014/main" id="{387DA687-4D5E-DB78-8ED6-1B29A5289AC4}"/>
                </a:ext>
              </a:extLst>
            </p:cNvPr>
            <p:cNvSpPr/>
            <p:nvPr/>
          </p:nvSpPr>
          <p:spPr>
            <a:xfrm>
              <a:off x="13458744" y="7833994"/>
              <a:ext cx="1241923" cy="166049"/>
            </a:xfrm>
            <a:prstGeom prst="rect">
              <a:avLst/>
            </a:prstGeom>
            <a:noFill/>
            <a:ln w="19050">
              <a:solidFill>
                <a:srgbClr val="8FAA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aseline="-25000"/>
            </a:p>
          </p:txBody>
        </p:sp>
        <p:sp>
          <p:nvSpPr>
            <p:cNvPr id="224" name="Rectangle 223">
              <a:extLst>
                <a:ext uri="{FF2B5EF4-FFF2-40B4-BE49-F238E27FC236}">
                  <a16:creationId xmlns:a16="http://schemas.microsoft.com/office/drawing/2014/main" id="{CCD5A670-4C51-7654-D429-627F094C8E33}"/>
                </a:ext>
              </a:extLst>
            </p:cNvPr>
            <p:cNvSpPr/>
            <p:nvPr/>
          </p:nvSpPr>
          <p:spPr>
            <a:xfrm>
              <a:off x="13458744" y="7992477"/>
              <a:ext cx="1241923" cy="166049"/>
            </a:xfrm>
            <a:prstGeom prst="rect">
              <a:avLst/>
            </a:prstGeom>
            <a:noFill/>
            <a:ln w="19050">
              <a:solidFill>
                <a:srgbClr val="8FAA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aseline="-25000"/>
            </a:p>
          </p:txBody>
        </p:sp>
        <p:sp>
          <p:nvSpPr>
            <p:cNvPr id="225" name="Rectangle 224">
              <a:extLst>
                <a:ext uri="{FF2B5EF4-FFF2-40B4-BE49-F238E27FC236}">
                  <a16:creationId xmlns:a16="http://schemas.microsoft.com/office/drawing/2014/main" id="{D0195715-7657-FA31-02D1-03651BC84D3D}"/>
                </a:ext>
              </a:extLst>
            </p:cNvPr>
            <p:cNvSpPr/>
            <p:nvPr/>
          </p:nvSpPr>
          <p:spPr>
            <a:xfrm>
              <a:off x="13458744" y="8150961"/>
              <a:ext cx="1241923" cy="166049"/>
            </a:xfrm>
            <a:prstGeom prst="rect">
              <a:avLst/>
            </a:prstGeom>
            <a:noFill/>
            <a:ln w="19050">
              <a:solidFill>
                <a:srgbClr val="8FAA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aseline="-25000"/>
            </a:p>
          </p:txBody>
        </p:sp>
        <p:sp>
          <p:nvSpPr>
            <p:cNvPr id="226" name="Rectangle 225">
              <a:extLst>
                <a:ext uri="{FF2B5EF4-FFF2-40B4-BE49-F238E27FC236}">
                  <a16:creationId xmlns:a16="http://schemas.microsoft.com/office/drawing/2014/main" id="{C2B61FE1-B17F-871C-7BC0-EE2BAEFFC8DD}"/>
                </a:ext>
              </a:extLst>
            </p:cNvPr>
            <p:cNvSpPr/>
            <p:nvPr/>
          </p:nvSpPr>
          <p:spPr>
            <a:xfrm>
              <a:off x="13458744" y="8309444"/>
              <a:ext cx="1241923" cy="166049"/>
            </a:xfrm>
            <a:prstGeom prst="rect">
              <a:avLst/>
            </a:prstGeom>
            <a:noFill/>
            <a:ln w="19050">
              <a:solidFill>
                <a:srgbClr val="8FAA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aseline="-25000"/>
            </a:p>
          </p:txBody>
        </p:sp>
        <p:sp>
          <p:nvSpPr>
            <p:cNvPr id="227" name="Rectangle 226">
              <a:extLst>
                <a:ext uri="{FF2B5EF4-FFF2-40B4-BE49-F238E27FC236}">
                  <a16:creationId xmlns:a16="http://schemas.microsoft.com/office/drawing/2014/main" id="{8BF29E34-F58C-CAD1-EDD3-54FA36F6E70A}"/>
                </a:ext>
              </a:extLst>
            </p:cNvPr>
            <p:cNvSpPr/>
            <p:nvPr/>
          </p:nvSpPr>
          <p:spPr>
            <a:xfrm>
              <a:off x="13458744" y="8467927"/>
              <a:ext cx="1241923" cy="166049"/>
            </a:xfrm>
            <a:prstGeom prst="rect">
              <a:avLst/>
            </a:prstGeom>
            <a:noFill/>
            <a:ln w="19050">
              <a:solidFill>
                <a:srgbClr val="8FAA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aseline="-25000"/>
            </a:p>
          </p:txBody>
        </p:sp>
        <p:sp>
          <p:nvSpPr>
            <p:cNvPr id="228" name="Rectangle 227">
              <a:extLst>
                <a:ext uri="{FF2B5EF4-FFF2-40B4-BE49-F238E27FC236}">
                  <a16:creationId xmlns:a16="http://schemas.microsoft.com/office/drawing/2014/main" id="{00B82984-BD5A-AF4D-0FF4-644000AA214D}"/>
                </a:ext>
              </a:extLst>
            </p:cNvPr>
            <p:cNvSpPr/>
            <p:nvPr/>
          </p:nvSpPr>
          <p:spPr>
            <a:xfrm>
              <a:off x="13458744" y="8626411"/>
              <a:ext cx="1241923" cy="166049"/>
            </a:xfrm>
            <a:prstGeom prst="rect">
              <a:avLst/>
            </a:prstGeom>
            <a:noFill/>
            <a:ln w="19050">
              <a:solidFill>
                <a:srgbClr val="CB232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aseline="-25000"/>
            </a:p>
          </p:txBody>
        </p:sp>
        <p:sp>
          <p:nvSpPr>
            <p:cNvPr id="229" name="Rectangle 228">
              <a:extLst>
                <a:ext uri="{FF2B5EF4-FFF2-40B4-BE49-F238E27FC236}">
                  <a16:creationId xmlns:a16="http://schemas.microsoft.com/office/drawing/2014/main" id="{170099EC-1FAA-8B66-2927-2655EEE729F9}"/>
                </a:ext>
              </a:extLst>
            </p:cNvPr>
            <p:cNvSpPr/>
            <p:nvPr/>
          </p:nvSpPr>
          <p:spPr>
            <a:xfrm>
              <a:off x="13458744" y="8784894"/>
              <a:ext cx="1241923" cy="166049"/>
            </a:xfrm>
            <a:prstGeom prst="rect">
              <a:avLst/>
            </a:prstGeom>
            <a:noFill/>
            <a:ln w="19050">
              <a:solidFill>
                <a:srgbClr val="CB232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aseline="-25000"/>
            </a:p>
          </p:txBody>
        </p:sp>
      </p:grpSp>
      <p:sp>
        <p:nvSpPr>
          <p:cNvPr id="230" name="TextBox 229">
            <a:extLst>
              <a:ext uri="{FF2B5EF4-FFF2-40B4-BE49-F238E27FC236}">
                <a16:creationId xmlns:a16="http://schemas.microsoft.com/office/drawing/2014/main" id="{0A20FBFC-CFF5-F703-CFD6-3873A3DE79CD}"/>
              </a:ext>
            </a:extLst>
          </p:cNvPr>
          <p:cNvSpPr txBox="1"/>
          <p:nvPr/>
        </p:nvSpPr>
        <p:spPr>
          <a:xfrm>
            <a:off x="7624493" y="1650816"/>
            <a:ext cx="14216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i="1" baseline="-25000">
                <a:solidFill>
                  <a:srgbClr val="0070C0"/>
                </a:solidFill>
              </a:rPr>
              <a:t>Review &amp; triage</a:t>
            </a:r>
          </a:p>
          <a:p>
            <a:pPr marL="285750" indent="-285750">
              <a:buFontTx/>
              <a:buChar char="-"/>
            </a:pPr>
            <a:r>
              <a:rPr lang="en-GB" b="1" i="1" baseline="-25000">
                <a:solidFill>
                  <a:srgbClr val="0AA952"/>
                </a:solidFill>
              </a:rPr>
              <a:t>CAR digitised</a:t>
            </a:r>
          </a:p>
          <a:p>
            <a:pPr marL="285750" indent="-285750">
              <a:buFontTx/>
              <a:buChar char="-"/>
            </a:pPr>
            <a:r>
              <a:rPr lang="en-GB" b="1" i="1" baseline="-25000">
                <a:solidFill>
                  <a:srgbClr val="8FAADC"/>
                </a:solidFill>
              </a:rPr>
              <a:t>Needs work</a:t>
            </a:r>
          </a:p>
          <a:p>
            <a:pPr marL="285750" indent="-285750">
              <a:buFontTx/>
              <a:buChar char="-"/>
            </a:pPr>
            <a:r>
              <a:rPr lang="en-GB" b="1" i="1" baseline="-25000">
                <a:solidFill>
                  <a:srgbClr val="CB2323"/>
                </a:solidFill>
              </a:rPr>
              <a:t>Reject</a:t>
            </a:r>
            <a:endParaRPr lang="en-GB" b="1" i="1" baseline="-25000">
              <a:solidFill>
                <a:srgbClr val="0070C0"/>
              </a:solidFill>
            </a:endParaRPr>
          </a:p>
        </p:txBody>
      </p:sp>
      <p:sp>
        <p:nvSpPr>
          <p:cNvPr id="231" name="Arrow: Right 230">
            <a:extLst>
              <a:ext uri="{FF2B5EF4-FFF2-40B4-BE49-F238E27FC236}">
                <a16:creationId xmlns:a16="http://schemas.microsoft.com/office/drawing/2014/main" id="{B4922230-B71F-F8E9-63C3-C023304315C6}"/>
              </a:ext>
            </a:extLst>
          </p:cNvPr>
          <p:cNvSpPr/>
          <p:nvPr/>
        </p:nvSpPr>
        <p:spPr>
          <a:xfrm>
            <a:off x="6076228" y="2677292"/>
            <a:ext cx="1021199" cy="2472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aseline="-25000"/>
          </a:p>
        </p:txBody>
      </p:sp>
      <p:sp>
        <p:nvSpPr>
          <p:cNvPr id="232" name="Arrow: Right 231">
            <a:extLst>
              <a:ext uri="{FF2B5EF4-FFF2-40B4-BE49-F238E27FC236}">
                <a16:creationId xmlns:a16="http://schemas.microsoft.com/office/drawing/2014/main" id="{1D289EA7-0D69-B35B-60C5-3A824B639252}"/>
              </a:ext>
            </a:extLst>
          </p:cNvPr>
          <p:cNvSpPr/>
          <p:nvPr/>
        </p:nvSpPr>
        <p:spPr>
          <a:xfrm>
            <a:off x="7789806" y="2671661"/>
            <a:ext cx="1021199" cy="2472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aseline="-25000"/>
          </a:p>
        </p:txBody>
      </p:sp>
      <p:sp>
        <p:nvSpPr>
          <p:cNvPr id="233" name="Arrow: Right 232">
            <a:extLst>
              <a:ext uri="{FF2B5EF4-FFF2-40B4-BE49-F238E27FC236}">
                <a16:creationId xmlns:a16="http://schemas.microsoft.com/office/drawing/2014/main" id="{C1FDED33-6FF9-0D9A-0E2A-542498C8A931}"/>
              </a:ext>
            </a:extLst>
          </p:cNvPr>
          <p:cNvSpPr/>
          <p:nvPr/>
        </p:nvSpPr>
        <p:spPr>
          <a:xfrm>
            <a:off x="9526354" y="2651856"/>
            <a:ext cx="1021199" cy="2472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aseline="-25000"/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5C927A11-C898-96F9-7861-CB7B0D0D7CA8}"/>
              </a:ext>
            </a:extLst>
          </p:cNvPr>
          <p:cNvSpPr txBox="1"/>
          <p:nvPr/>
        </p:nvSpPr>
        <p:spPr>
          <a:xfrm>
            <a:off x="9454308" y="1845258"/>
            <a:ext cx="11731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i="1" baseline="-25000">
                <a:solidFill>
                  <a:srgbClr val="0070C0"/>
                </a:solidFill>
              </a:rPr>
              <a:t>Order BBs and reaction optimisation</a:t>
            </a:r>
          </a:p>
        </p:txBody>
      </p:sp>
      <p:sp>
        <p:nvSpPr>
          <p:cNvPr id="235" name="Arrow: Right 234">
            <a:extLst>
              <a:ext uri="{FF2B5EF4-FFF2-40B4-BE49-F238E27FC236}">
                <a16:creationId xmlns:a16="http://schemas.microsoft.com/office/drawing/2014/main" id="{BB786D7B-75EF-C06E-6E66-6FF794AD4DD5}"/>
              </a:ext>
            </a:extLst>
          </p:cNvPr>
          <p:cNvSpPr/>
          <p:nvPr/>
        </p:nvSpPr>
        <p:spPr>
          <a:xfrm rot="5400000">
            <a:off x="11110370" y="2655926"/>
            <a:ext cx="329885" cy="22649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aseline="-25000"/>
          </a:p>
        </p:txBody>
      </p:sp>
      <p:pic>
        <p:nvPicPr>
          <p:cNvPr id="236" name="Picture 235" descr="Chart, line chart&#10;&#10;Description automatically generated">
            <a:extLst>
              <a:ext uri="{FF2B5EF4-FFF2-40B4-BE49-F238E27FC236}">
                <a16:creationId xmlns:a16="http://schemas.microsoft.com/office/drawing/2014/main" id="{FF3297F4-3917-64C5-88C2-38E0399A2A9C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0738030" y="3688527"/>
            <a:ext cx="1157904" cy="824336"/>
          </a:xfrm>
          <a:prstGeom prst="rect">
            <a:avLst/>
          </a:prstGeom>
        </p:spPr>
      </p:pic>
      <p:pic>
        <p:nvPicPr>
          <p:cNvPr id="237" name="Picture 4">
            <a:extLst>
              <a:ext uri="{FF2B5EF4-FFF2-40B4-BE49-F238E27FC236}">
                <a16:creationId xmlns:a16="http://schemas.microsoft.com/office/drawing/2014/main" id="{BA6760F0-6049-B97D-7793-F384630E83C1}"/>
              </a:ext>
            </a:extLst>
          </p:cNvPr>
          <p:cNvPicPr>
            <a:picLocks noChangeAspect="1"/>
          </p:cNvPicPr>
          <p:nvPr/>
        </p:nvPicPr>
        <p:blipFill rotWithShape="1">
          <a:blip r:embed="rId21"/>
          <a:srcRect t="14134" b="16349"/>
          <a:stretch/>
        </p:blipFill>
        <p:spPr>
          <a:xfrm>
            <a:off x="10704397" y="2957352"/>
            <a:ext cx="1173171" cy="699722"/>
          </a:xfrm>
          <a:prstGeom prst="rect">
            <a:avLst/>
          </a:prstGeom>
        </p:spPr>
      </p:pic>
      <p:sp>
        <p:nvSpPr>
          <p:cNvPr id="238" name="TextBox 237">
            <a:extLst>
              <a:ext uri="{FF2B5EF4-FFF2-40B4-BE49-F238E27FC236}">
                <a16:creationId xmlns:a16="http://schemas.microsoft.com/office/drawing/2014/main" id="{F6AAB224-9F66-5777-9503-0190C5EC70B0}"/>
              </a:ext>
            </a:extLst>
          </p:cNvPr>
          <p:cNvSpPr txBox="1"/>
          <p:nvPr/>
        </p:nvSpPr>
        <p:spPr>
          <a:xfrm>
            <a:off x="10765529" y="4136326"/>
            <a:ext cx="11731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b="1" i="1" baseline="-25000">
                <a:solidFill>
                  <a:srgbClr val="0070C0"/>
                </a:solidFill>
              </a:rPr>
              <a:t>Structure and biophysics</a:t>
            </a:r>
          </a:p>
        </p:txBody>
      </p:sp>
      <p:sp>
        <p:nvSpPr>
          <p:cNvPr id="239" name="Rectangle 238">
            <a:extLst>
              <a:ext uri="{FF2B5EF4-FFF2-40B4-BE49-F238E27FC236}">
                <a16:creationId xmlns:a16="http://schemas.microsoft.com/office/drawing/2014/main" id="{A57B0AA7-E767-5A1B-7FA8-4000C75CD67C}"/>
              </a:ext>
            </a:extLst>
          </p:cNvPr>
          <p:cNvSpPr/>
          <p:nvPr/>
        </p:nvSpPr>
        <p:spPr>
          <a:xfrm>
            <a:off x="4717607" y="1153608"/>
            <a:ext cx="2988455" cy="3351869"/>
          </a:xfrm>
          <a:prstGeom prst="rect">
            <a:avLst/>
          </a:prstGeom>
          <a:solidFill>
            <a:schemeClr val="accent1">
              <a:lumMod val="20000"/>
              <a:lumOff val="80000"/>
              <a:alpha val="3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6" name="TextBox 245">
            <a:extLst>
              <a:ext uri="{FF2B5EF4-FFF2-40B4-BE49-F238E27FC236}">
                <a16:creationId xmlns:a16="http://schemas.microsoft.com/office/drawing/2014/main" id="{FF0D98D8-1A83-C869-0CAF-E5E9B073BE2E}"/>
              </a:ext>
            </a:extLst>
          </p:cNvPr>
          <p:cNvSpPr txBox="1"/>
          <p:nvPr/>
        </p:nvSpPr>
        <p:spPr>
          <a:xfrm>
            <a:off x="9540802" y="6143046"/>
            <a:ext cx="20905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0" i="0" u="none" strike="noStrike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TRY-UNI-2eddb1ff-7</a:t>
            </a:r>
            <a:r>
              <a:rPr lang="en-GB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264694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16F5D0F-827B-BEEA-EF01-167050DE374D}"/>
              </a:ext>
            </a:extLst>
          </p:cNvPr>
          <p:cNvSpPr txBox="1">
            <a:spLocks/>
          </p:cNvSpPr>
          <p:nvPr/>
        </p:nvSpPr>
        <p:spPr>
          <a:xfrm>
            <a:off x="0" y="239119"/>
            <a:ext cx="8292662" cy="711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1" kern="1200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1pPr>
          </a:lstStyle>
          <a:p>
            <a:r>
              <a:rPr lang="en-US" sz="3200"/>
              <a:t>10 – 100x sampling of fragment merges within catalogue budget</a:t>
            </a:r>
            <a:endParaRPr lang="en-GB" sz="3200"/>
          </a:p>
        </p:txBody>
      </p:sp>
      <p:pic>
        <p:nvPicPr>
          <p:cNvPr id="128" name="Picture 127">
            <a:extLst>
              <a:ext uri="{FF2B5EF4-FFF2-40B4-BE49-F238E27FC236}">
                <a16:creationId xmlns:a16="http://schemas.microsoft.com/office/drawing/2014/main" id="{B3620B97-363D-BB17-3F6C-9DFAF36E34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956" y="4901727"/>
            <a:ext cx="11642511" cy="1254881"/>
          </a:xfrm>
          <a:prstGeom prst="rect">
            <a:avLst/>
          </a:prstGeom>
        </p:spPr>
      </p:pic>
      <p:sp>
        <p:nvSpPr>
          <p:cNvPr id="129" name="Oval 128">
            <a:extLst>
              <a:ext uri="{FF2B5EF4-FFF2-40B4-BE49-F238E27FC236}">
                <a16:creationId xmlns:a16="http://schemas.microsoft.com/office/drawing/2014/main" id="{1A185F06-6A3D-0EEE-6A94-8A90837654D6}"/>
              </a:ext>
            </a:extLst>
          </p:cNvPr>
          <p:cNvSpPr/>
          <p:nvPr/>
        </p:nvSpPr>
        <p:spPr>
          <a:xfrm>
            <a:off x="2769565" y="4863725"/>
            <a:ext cx="133525" cy="136279"/>
          </a:xfrm>
          <a:prstGeom prst="ellipse">
            <a:avLst/>
          </a:prstGeom>
          <a:solidFill>
            <a:srgbClr val="FFC000">
              <a:alpha val="72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A67B63B5-ECCB-FEF4-E327-690C09A705FF}"/>
              </a:ext>
            </a:extLst>
          </p:cNvPr>
          <p:cNvSpPr/>
          <p:nvPr/>
        </p:nvSpPr>
        <p:spPr>
          <a:xfrm>
            <a:off x="9208353" y="4869052"/>
            <a:ext cx="133525" cy="136279"/>
          </a:xfrm>
          <a:prstGeom prst="ellipse">
            <a:avLst/>
          </a:prstGeom>
          <a:solidFill>
            <a:srgbClr val="FFC000">
              <a:alpha val="72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31" name="Picture 130">
            <a:extLst>
              <a:ext uri="{FF2B5EF4-FFF2-40B4-BE49-F238E27FC236}">
                <a16:creationId xmlns:a16="http://schemas.microsoft.com/office/drawing/2014/main" id="{70C1772C-010B-4413-0895-0563FD7DCA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978" y="2058633"/>
            <a:ext cx="1065159" cy="1104067"/>
          </a:xfrm>
          <a:prstGeom prst="ellipse">
            <a:avLst/>
          </a:prstGeom>
        </p:spPr>
      </p:pic>
      <p:pic>
        <p:nvPicPr>
          <p:cNvPr id="132" name="Picture 131" descr="A black and white sign&#10;&#10;Description automatically generated with low confidence">
            <a:extLst>
              <a:ext uri="{FF2B5EF4-FFF2-40B4-BE49-F238E27FC236}">
                <a16:creationId xmlns:a16="http://schemas.microsoft.com/office/drawing/2014/main" id="{14E70465-00C6-4871-E6E9-B3375C56C5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3316" y="3025115"/>
            <a:ext cx="948581" cy="209969"/>
          </a:xfrm>
          <a:prstGeom prst="rect">
            <a:avLst/>
          </a:prstGeom>
        </p:spPr>
      </p:pic>
      <p:sp>
        <p:nvSpPr>
          <p:cNvPr id="133" name="TextBox 132">
            <a:extLst>
              <a:ext uri="{FF2B5EF4-FFF2-40B4-BE49-F238E27FC236}">
                <a16:creationId xmlns:a16="http://schemas.microsoft.com/office/drawing/2014/main" id="{6AB3FE9C-C157-D0F9-6D76-C9CB8EA65AE8}"/>
              </a:ext>
            </a:extLst>
          </p:cNvPr>
          <p:cNvSpPr txBox="1"/>
          <p:nvPr/>
        </p:nvSpPr>
        <p:spPr>
          <a:xfrm>
            <a:off x="1019485" y="2055471"/>
            <a:ext cx="15044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i="1" baseline="-25000">
                <a:solidFill>
                  <a:srgbClr val="0070C0"/>
                </a:solidFill>
              </a:rPr>
              <a:t>Merge enumeration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621B4C30-E8D9-9668-21D8-F59AB225C306}"/>
              </a:ext>
            </a:extLst>
          </p:cNvPr>
          <p:cNvSpPr txBox="1"/>
          <p:nvPr/>
        </p:nvSpPr>
        <p:spPr>
          <a:xfrm>
            <a:off x="3492478" y="1932872"/>
            <a:ext cx="13899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i="1" baseline="-25000">
                <a:solidFill>
                  <a:srgbClr val="0070C0"/>
                </a:solidFill>
              </a:rPr>
              <a:t> Retrosynthesis with digitised reactions</a:t>
            </a:r>
          </a:p>
        </p:txBody>
      </p:sp>
      <p:pic>
        <p:nvPicPr>
          <p:cNvPr id="135" name="Picture 4" descr="https://opentrons.com/static/ot2_hero-dee886c869747c233d5d09420bc2081c.jpg">
            <a:extLst>
              <a:ext uri="{FF2B5EF4-FFF2-40B4-BE49-F238E27FC236}">
                <a16:creationId xmlns:a16="http://schemas.microsoft.com/office/drawing/2014/main" id="{12DFCC29-8750-E516-36DE-F9BF51ED5F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704397" y="1310627"/>
            <a:ext cx="1173172" cy="121044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136" name="TextBox 135">
            <a:extLst>
              <a:ext uri="{FF2B5EF4-FFF2-40B4-BE49-F238E27FC236}">
                <a16:creationId xmlns:a16="http://schemas.microsoft.com/office/drawing/2014/main" id="{81653A4B-74FE-14CC-4765-7C5A3070D247}"/>
              </a:ext>
            </a:extLst>
          </p:cNvPr>
          <p:cNvSpPr txBox="1"/>
          <p:nvPr/>
        </p:nvSpPr>
        <p:spPr>
          <a:xfrm>
            <a:off x="10596139" y="1473374"/>
            <a:ext cx="13583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b="1" i="1" baseline="-25000">
                <a:solidFill>
                  <a:srgbClr val="FF0000"/>
                </a:solidFill>
              </a:rPr>
              <a:t>CAR</a:t>
            </a:r>
          </a:p>
          <a:p>
            <a:pPr algn="ctr"/>
            <a:r>
              <a:rPr lang="en-GB" sz="2000" b="1" i="1" baseline="-25000">
                <a:solidFill>
                  <a:srgbClr val="FF0000"/>
                </a:solidFill>
              </a:rPr>
              <a:t>Synthesis</a:t>
            </a:r>
          </a:p>
        </p:txBody>
      </p:sp>
      <p:sp>
        <p:nvSpPr>
          <p:cNvPr id="137" name="Arrow: Right 136">
            <a:extLst>
              <a:ext uri="{FF2B5EF4-FFF2-40B4-BE49-F238E27FC236}">
                <a16:creationId xmlns:a16="http://schemas.microsoft.com/office/drawing/2014/main" id="{91840346-1939-63CF-C2EE-179FDA8B6974}"/>
              </a:ext>
            </a:extLst>
          </p:cNvPr>
          <p:cNvSpPr/>
          <p:nvPr/>
        </p:nvSpPr>
        <p:spPr>
          <a:xfrm>
            <a:off x="1257818" y="2630959"/>
            <a:ext cx="1021199" cy="2472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aseline="-25000"/>
          </a:p>
        </p:txBody>
      </p: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A8FFD951-441A-9E78-5584-72B27532079D}"/>
              </a:ext>
            </a:extLst>
          </p:cNvPr>
          <p:cNvGrpSpPr/>
          <p:nvPr/>
        </p:nvGrpSpPr>
        <p:grpSpPr>
          <a:xfrm>
            <a:off x="2354090" y="2062600"/>
            <a:ext cx="1256329" cy="1183272"/>
            <a:chOff x="2295445" y="665208"/>
            <a:chExt cx="7019953" cy="6084180"/>
          </a:xfrm>
        </p:grpSpPr>
        <p:pic>
          <p:nvPicPr>
            <p:cNvPr id="139" name="Picture 138" descr="Chart, radar chart&#10;&#10;Description automatically generated">
              <a:extLst>
                <a:ext uri="{FF2B5EF4-FFF2-40B4-BE49-F238E27FC236}">
                  <a16:creationId xmlns:a16="http://schemas.microsoft.com/office/drawing/2014/main" id="{C7C35108-F5DE-BEEC-F464-97F60EB4070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844601" y="1131301"/>
              <a:ext cx="5977827" cy="5293435"/>
            </a:xfrm>
            <a:prstGeom prst="rect">
              <a:avLst/>
            </a:prstGeom>
          </p:spPr>
        </p:pic>
        <p:pic>
          <p:nvPicPr>
            <p:cNvPr id="140" name="Picture 139">
              <a:extLst>
                <a:ext uri="{FF2B5EF4-FFF2-40B4-BE49-F238E27FC236}">
                  <a16:creationId xmlns:a16="http://schemas.microsoft.com/office/drawing/2014/main" id="{6291E6F6-ED1B-B5AC-3BBE-7A725790B4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788726" y="4555309"/>
              <a:ext cx="487648" cy="535852"/>
            </a:xfrm>
            <a:prstGeom prst="rect">
              <a:avLst/>
            </a:prstGeom>
          </p:spPr>
        </p:pic>
        <p:pic>
          <p:nvPicPr>
            <p:cNvPr id="141" name="Picture 140">
              <a:extLst>
                <a:ext uri="{FF2B5EF4-FFF2-40B4-BE49-F238E27FC236}">
                  <a16:creationId xmlns:a16="http://schemas.microsoft.com/office/drawing/2014/main" id="{63D63E22-4D18-AB90-B051-FCFA7DAC03E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611497" y="2697781"/>
              <a:ext cx="540752" cy="535852"/>
            </a:xfrm>
            <a:prstGeom prst="rect">
              <a:avLst/>
            </a:prstGeom>
          </p:spPr>
        </p:pic>
        <p:pic>
          <p:nvPicPr>
            <p:cNvPr id="142" name="Picture 141">
              <a:extLst>
                <a:ext uri="{FF2B5EF4-FFF2-40B4-BE49-F238E27FC236}">
                  <a16:creationId xmlns:a16="http://schemas.microsoft.com/office/drawing/2014/main" id="{CB312C45-BDB6-D5BB-8AF6-735C99457F9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810901" y="5702004"/>
              <a:ext cx="540752" cy="535852"/>
            </a:xfrm>
            <a:prstGeom prst="rect">
              <a:avLst/>
            </a:prstGeom>
          </p:spPr>
        </p:pic>
        <p:pic>
          <p:nvPicPr>
            <p:cNvPr id="143" name="Picture 142">
              <a:extLst>
                <a:ext uri="{FF2B5EF4-FFF2-40B4-BE49-F238E27FC236}">
                  <a16:creationId xmlns:a16="http://schemas.microsoft.com/office/drawing/2014/main" id="{4FE80419-CEBB-A50A-EFE2-B67DAEAB052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247974" y="5732966"/>
              <a:ext cx="540752" cy="535852"/>
            </a:xfrm>
            <a:prstGeom prst="rect">
              <a:avLst/>
            </a:prstGeom>
          </p:spPr>
        </p:pic>
        <p:pic>
          <p:nvPicPr>
            <p:cNvPr id="144" name="Picture 143">
              <a:extLst>
                <a:ext uri="{FF2B5EF4-FFF2-40B4-BE49-F238E27FC236}">
                  <a16:creationId xmlns:a16="http://schemas.microsoft.com/office/drawing/2014/main" id="{A2FFA4F3-8A46-A49A-76A1-789B0F8DAA0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503503" y="708409"/>
              <a:ext cx="540752" cy="535852"/>
            </a:xfrm>
            <a:prstGeom prst="rect">
              <a:avLst/>
            </a:prstGeom>
          </p:spPr>
        </p:pic>
        <p:pic>
          <p:nvPicPr>
            <p:cNvPr id="145" name="Picture 144">
              <a:extLst>
                <a:ext uri="{FF2B5EF4-FFF2-40B4-BE49-F238E27FC236}">
                  <a16:creationId xmlns:a16="http://schemas.microsoft.com/office/drawing/2014/main" id="{1D6DE91D-9F49-4E95-3729-A4B57027809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779179" y="702673"/>
              <a:ext cx="540752" cy="535852"/>
            </a:xfrm>
            <a:prstGeom prst="rect">
              <a:avLst/>
            </a:prstGeom>
          </p:spPr>
        </p:pic>
        <p:pic>
          <p:nvPicPr>
            <p:cNvPr id="146" name="Picture 145">
              <a:extLst>
                <a:ext uri="{FF2B5EF4-FFF2-40B4-BE49-F238E27FC236}">
                  <a16:creationId xmlns:a16="http://schemas.microsoft.com/office/drawing/2014/main" id="{21195574-6C9A-5813-963A-FE2F940A5BD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774646" y="3337667"/>
              <a:ext cx="540752" cy="535852"/>
            </a:xfrm>
            <a:prstGeom prst="rect">
              <a:avLst/>
            </a:prstGeom>
          </p:spPr>
        </p:pic>
        <p:pic>
          <p:nvPicPr>
            <p:cNvPr id="147" name="Picture 146">
              <a:extLst>
                <a:ext uri="{FF2B5EF4-FFF2-40B4-BE49-F238E27FC236}">
                  <a16:creationId xmlns:a16="http://schemas.microsoft.com/office/drawing/2014/main" id="{AB715294-FBBD-8160-E161-83218557B3E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127868" y="985699"/>
              <a:ext cx="487648" cy="535852"/>
            </a:xfrm>
            <a:prstGeom prst="rect">
              <a:avLst/>
            </a:prstGeom>
          </p:spPr>
        </p:pic>
        <p:pic>
          <p:nvPicPr>
            <p:cNvPr id="148" name="Picture 147">
              <a:extLst>
                <a:ext uri="{FF2B5EF4-FFF2-40B4-BE49-F238E27FC236}">
                  <a16:creationId xmlns:a16="http://schemas.microsoft.com/office/drawing/2014/main" id="{AA41AB7F-6E7D-039E-B597-A0F5B20CA39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522351" y="5062856"/>
              <a:ext cx="477300" cy="535852"/>
            </a:xfrm>
            <a:prstGeom prst="rect">
              <a:avLst/>
            </a:prstGeom>
          </p:spPr>
        </p:pic>
        <p:pic>
          <p:nvPicPr>
            <p:cNvPr id="149" name="Picture 148">
              <a:extLst>
                <a:ext uri="{FF2B5EF4-FFF2-40B4-BE49-F238E27FC236}">
                  <a16:creationId xmlns:a16="http://schemas.microsoft.com/office/drawing/2014/main" id="{3B3DA394-2E09-97BC-DFF9-4E20692F21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451385" y="2823612"/>
              <a:ext cx="522747" cy="535852"/>
            </a:xfrm>
            <a:prstGeom prst="rect">
              <a:avLst/>
            </a:prstGeom>
          </p:spPr>
        </p:pic>
        <p:pic>
          <p:nvPicPr>
            <p:cNvPr id="150" name="Picture 149">
              <a:extLst>
                <a:ext uri="{FF2B5EF4-FFF2-40B4-BE49-F238E27FC236}">
                  <a16:creationId xmlns:a16="http://schemas.microsoft.com/office/drawing/2014/main" id="{5FFEC750-A594-50B6-58A7-E01E55D9B8E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658948" y="2290812"/>
              <a:ext cx="548626" cy="535852"/>
            </a:xfrm>
            <a:prstGeom prst="rect">
              <a:avLst/>
            </a:prstGeom>
          </p:spPr>
        </p:pic>
        <p:pic>
          <p:nvPicPr>
            <p:cNvPr id="151" name="Picture 150">
              <a:extLst>
                <a:ext uri="{FF2B5EF4-FFF2-40B4-BE49-F238E27FC236}">
                  <a16:creationId xmlns:a16="http://schemas.microsoft.com/office/drawing/2014/main" id="{DE265658-2D87-31FD-7341-4F4F8959341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044775" y="1801579"/>
              <a:ext cx="577200" cy="535852"/>
            </a:xfrm>
            <a:prstGeom prst="rect">
              <a:avLst/>
            </a:prstGeom>
          </p:spPr>
        </p:pic>
        <p:pic>
          <p:nvPicPr>
            <p:cNvPr id="152" name="Picture 151">
              <a:extLst>
                <a:ext uri="{FF2B5EF4-FFF2-40B4-BE49-F238E27FC236}">
                  <a16:creationId xmlns:a16="http://schemas.microsoft.com/office/drawing/2014/main" id="{381F4187-556D-2614-5577-BF72809C886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8595030" y="5264817"/>
              <a:ext cx="613223" cy="535852"/>
            </a:xfrm>
            <a:prstGeom prst="rect">
              <a:avLst/>
            </a:prstGeom>
          </p:spPr>
        </p:pic>
        <p:pic>
          <p:nvPicPr>
            <p:cNvPr id="153" name="Picture 152">
              <a:extLst>
                <a:ext uri="{FF2B5EF4-FFF2-40B4-BE49-F238E27FC236}">
                  <a16:creationId xmlns:a16="http://schemas.microsoft.com/office/drawing/2014/main" id="{1B25460D-0EC2-3172-0297-D11B45782CA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7749287" y="6213536"/>
              <a:ext cx="481837" cy="535852"/>
            </a:xfrm>
            <a:prstGeom prst="rect">
              <a:avLst/>
            </a:prstGeom>
          </p:spPr>
        </p:pic>
        <p:pic>
          <p:nvPicPr>
            <p:cNvPr id="154" name="Picture 153">
              <a:extLst>
                <a:ext uri="{FF2B5EF4-FFF2-40B4-BE49-F238E27FC236}">
                  <a16:creationId xmlns:a16="http://schemas.microsoft.com/office/drawing/2014/main" id="{AF7A19C1-E16C-5240-181B-0D506E7E82D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6203270" y="665208"/>
              <a:ext cx="429544" cy="535852"/>
            </a:xfrm>
            <a:prstGeom prst="rect">
              <a:avLst/>
            </a:prstGeom>
          </p:spPr>
        </p:pic>
        <p:pic>
          <p:nvPicPr>
            <p:cNvPr id="155" name="Picture 154">
              <a:extLst>
                <a:ext uri="{FF2B5EF4-FFF2-40B4-BE49-F238E27FC236}">
                  <a16:creationId xmlns:a16="http://schemas.microsoft.com/office/drawing/2014/main" id="{DDDE4EEE-08BF-B990-4A81-E90F722DC6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2295445" y="3577614"/>
              <a:ext cx="477300" cy="535852"/>
            </a:xfrm>
            <a:prstGeom prst="rect">
              <a:avLst/>
            </a:prstGeom>
          </p:spPr>
        </p:pic>
      </p:grpSp>
      <p:sp>
        <p:nvSpPr>
          <p:cNvPr id="156" name="Arrow: Right 155">
            <a:extLst>
              <a:ext uri="{FF2B5EF4-FFF2-40B4-BE49-F238E27FC236}">
                <a16:creationId xmlns:a16="http://schemas.microsoft.com/office/drawing/2014/main" id="{C6F5BE2F-B43D-6697-23E9-5A0AB3B5264A}"/>
              </a:ext>
            </a:extLst>
          </p:cNvPr>
          <p:cNvSpPr/>
          <p:nvPr/>
        </p:nvSpPr>
        <p:spPr>
          <a:xfrm>
            <a:off x="3664548" y="2684122"/>
            <a:ext cx="1021199" cy="2472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aseline="-25000"/>
          </a:p>
        </p:txBody>
      </p: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5557C2FE-D5CC-CE4B-40B5-55E5ED6369BD}"/>
              </a:ext>
            </a:extLst>
          </p:cNvPr>
          <p:cNvGrpSpPr/>
          <p:nvPr/>
        </p:nvGrpSpPr>
        <p:grpSpPr>
          <a:xfrm>
            <a:off x="4855992" y="1703042"/>
            <a:ext cx="1107992" cy="2241085"/>
            <a:chOff x="848258" y="-619944"/>
            <a:chExt cx="1209141" cy="2445675"/>
          </a:xfrm>
        </p:grpSpPr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EC6017CD-157E-14BE-F3E2-37918AB30458}"/>
                </a:ext>
              </a:extLst>
            </p:cNvPr>
            <p:cNvSpPr/>
            <p:nvPr/>
          </p:nvSpPr>
          <p:spPr>
            <a:xfrm>
              <a:off x="848258" y="-619944"/>
              <a:ext cx="1209141" cy="159675"/>
            </a:xfrm>
            <a:prstGeom prst="rect">
              <a:avLst/>
            </a:prstGeom>
            <a:solidFill>
              <a:srgbClr val="7030A0"/>
            </a:solidFill>
            <a:ln w="38100">
              <a:solidFill>
                <a:srgbClr val="2F528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aseline="-25000"/>
            </a:p>
          </p:txBody>
        </p:sp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FE84B288-E9A5-508A-EACD-1028F89A3001}"/>
                </a:ext>
              </a:extLst>
            </p:cNvPr>
            <p:cNvSpPr/>
            <p:nvPr/>
          </p:nvSpPr>
          <p:spPr>
            <a:xfrm>
              <a:off x="848258" y="-467544"/>
              <a:ext cx="1209141" cy="159675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900" baseline="-25000"/>
            </a:p>
          </p:txBody>
        </p:sp>
        <p:sp>
          <p:nvSpPr>
            <p:cNvPr id="160" name="Rectangle 159">
              <a:extLst>
                <a:ext uri="{FF2B5EF4-FFF2-40B4-BE49-F238E27FC236}">
                  <a16:creationId xmlns:a16="http://schemas.microsoft.com/office/drawing/2014/main" id="{AC849055-BD86-6F28-7CAC-AA74A183E203}"/>
                </a:ext>
              </a:extLst>
            </p:cNvPr>
            <p:cNvSpPr/>
            <p:nvPr/>
          </p:nvSpPr>
          <p:spPr>
            <a:xfrm>
              <a:off x="848258" y="-315144"/>
              <a:ext cx="1209141" cy="159675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aseline="-25000"/>
            </a:p>
          </p:txBody>
        </p:sp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DE87F68E-7BB2-7C09-45FD-C1017CD0E7D4}"/>
                </a:ext>
              </a:extLst>
            </p:cNvPr>
            <p:cNvSpPr/>
            <p:nvPr/>
          </p:nvSpPr>
          <p:spPr>
            <a:xfrm>
              <a:off x="848258" y="-162744"/>
              <a:ext cx="1209141" cy="159675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aseline="-25000"/>
            </a:p>
          </p:txBody>
        </p:sp>
        <p:sp>
          <p:nvSpPr>
            <p:cNvPr id="162" name="Rectangle 161">
              <a:extLst>
                <a:ext uri="{FF2B5EF4-FFF2-40B4-BE49-F238E27FC236}">
                  <a16:creationId xmlns:a16="http://schemas.microsoft.com/office/drawing/2014/main" id="{4BD784AE-AC61-2EB9-F0B1-D42FC034F916}"/>
                </a:ext>
              </a:extLst>
            </p:cNvPr>
            <p:cNvSpPr/>
            <p:nvPr/>
          </p:nvSpPr>
          <p:spPr>
            <a:xfrm>
              <a:off x="848258" y="-10344"/>
              <a:ext cx="1209141" cy="159675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aseline="-25000"/>
            </a:p>
          </p:txBody>
        </p:sp>
        <p:sp>
          <p:nvSpPr>
            <p:cNvPr id="163" name="Rectangle 162">
              <a:extLst>
                <a:ext uri="{FF2B5EF4-FFF2-40B4-BE49-F238E27FC236}">
                  <a16:creationId xmlns:a16="http://schemas.microsoft.com/office/drawing/2014/main" id="{EF1FEF66-E86B-7E8D-D0DD-2C7A50573B2E}"/>
                </a:ext>
              </a:extLst>
            </p:cNvPr>
            <p:cNvSpPr/>
            <p:nvPr/>
          </p:nvSpPr>
          <p:spPr>
            <a:xfrm>
              <a:off x="848258" y="142056"/>
              <a:ext cx="1209141" cy="159675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aseline="-25000"/>
            </a:p>
          </p:txBody>
        </p:sp>
        <p:sp>
          <p:nvSpPr>
            <p:cNvPr id="164" name="Rectangle 163">
              <a:extLst>
                <a:ext uri="{FF2B5EF4-FFF2-40B4-BE49-F238E27FC236}">
                  <a16:creationId xmlns:a16="http://schemas.microsoft.com/office/drawing/2014/main" id="{1035BC47-1D4B-5EBE-F075-E736F420D5CC}"/>
                </a:ext>
              </a:extLst>
            </p:cNvPr>
            <p:cNvSpPr/>
            <p:nvPr/>
          </p:nvSpPr>
          <p:spPr>
            <a:xfrm>
              <a:off x="848258" y="294456"/>
              <a:ext cx="1209141" cy="159675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aseline="-25000"/>
            </a:p>
          </p:txBody>
        </p:sp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05D25C92-7484-9F8A-E84F-5AD435321D4B}"/>
                </a:ext>
              </a:extLst>
            </p:cNvPr>
            <p:cNvSpPr/>
            <p:nvPr/>
          </p:nvSpPr>
          <p:spPr>
            <a:xfrm>
              <a:off x="848258" y="446856"/>
              <a:ext cx="1209141" cy="159675"/>
            </a:xfrm>
            <a:prstGeom prst="rect">
              <a:avLst/>
            </a:prstGeom>
            <a:solidFill>
              <a:srgbClr val="92D050"/>
            </a:solidFill>
            <a:ln w="38100">
              <a:solidFill>
                <a:srgbClr val="2F528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aseline="-25000"/>
            </a:p>
          </p:txBody>
        </p:sp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E0CF9541-061D-7611-A59B-518D1618B834}"/>
                </a:ext>
              </a:extLst>
            </p:cNvPr>
            <p:cNvSpPr/>
            <p:nvPr/>
          </p:nvSpPr>
          <p:spPr>
            <a:xfrm>
              <a:off x="848258" y="599256"/>
              <a:ext cx="1209141" cy="159675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aseline="-25000"/>
            </a:p>
          </p:txBody>
        </p:sp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9EAB7652-31D5-E7F0-23D0-CBFA83CD04B4}"/>
                </a:ext>
              </a:extLst>
            </p:cNvPr>
            <p:cNvSpPr/>
            <p:nvPr/>
          </p:nvSpPr>
          <p:spPr>
            <a:xfrm>
              <a:off x="848258" y="751656"/>
              <a:ext cx="1209141" cy="159675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aseline="-25000"/>
            </a:p>
          </p:txBody>
        </p:sp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D1BB8A54-51CB-0A18-176B-33B6408189BA}"/>
                </a:ext>
              </a:extLst>
            </p:cNvPr>
            <p:cNvSpPr/>
            <p:nvPr/>
          </p:nvSpPr>
          <p:spPr>
            <a:xfrm>
              <a:off x="848258" y="904056"/>
              <a:ext cx="1209141" cy="159675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aseline="-25000"/>
            </a:p>
          </p:txBody>
        </p:sp>
        <p:sp>
          <p:nvSpPr>
            <p:cNvPr id="169" name="Rectangle 168">
              <a:extLst>
                <a:ext uri="{FF2B5EF4-FFF2-40B4-BE49-F238E27FC236}">
                  <a16:creationId xmlns:a16="http://schemas.microsoft.com/office/drawing/2014/main" id="{EB060E58-66C0-D645-89C2-37D2BA6570EA}"/>
                </a:ext>
              </a:extLst>
            </p:cNvPr>
            <p:cNvSpPr/>
            <p:nvPr/>
          </p:nvSpPr>
          <p:spPr>
            <a:xfrm>
              <a:off x="848258" y="1056456"/>
              <a:ext cx="1209141" cy="159675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aseline="-25000"/>
            </a:p>
          </p:txBody>
        </p:sp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4CC2CA5B-B51E-8971-0614-7BAA871143D4}"/>
                </a:ext>
              </a:extLst>
            </p:cNvPr>
            <p:cNvSpPr/>
            <p:nvPr/>
          </p:nvSpPr>
          <p:spPr>
            <a:xfrm>
              <a:off x="848258" y="1208856"/>
              <a:ext cx="1209141" cy="159675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aseline="-25000"/>
            </a:p>
          </p:txBody>
        </p:sp>
        <p:sp>
          <p:nvSpPr>
            <p:cNvPr id="171" name="Rectangle 170">
              <a:extLst>
                <a:ext uri="{FF2B5EF4-FFF2-40B4-BE49-F238E27FC236}">
                  <a16:creationId xmlns:a16="http://schemas.microsoft.com/office/drawing/2014/main" id="{4E5B38B8-A151-D269-A27E-16821CDAEC4A}"/>
                </a:ext>
              </a:extLst>
            </p:cNvPr>
            <p:cNvSpPr/>
            <p:nvPr/>
          </p:nvSpPr>
          <p:spPr>
            <a:xfrm>
              <a:off x="848258" y="1361256"/>
              <a:ext cx="1209141" cy="159675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aseline="-25000"/>
            </a:p>
          </p:txBody>
        </p:sp>
        <p:sp>
          <p:nvSpPr>
            <p:cNvPr id="172" name="Rectangle 171">
              <a:extLst>
                <a:ext uri="{FF2B5EF4-FFF2-40B4-BE49-F238E27FC236}">
                  <a16:creationId xmlns:a16="http://schemas.microsoft.com/office/drawing/2014/main" id="{7EA40519-8BE4-BADF-2B33-6229DEDF463E}"/>
                </a:ext>
              </a:extLst>
            </p:cNvPr>
            <p:cNvSpPr/>
            <p:nvPr/>
          </p:nvSpPr>
          <p:spPr>
            <a:xfrm>
              <a:off x="848258" y="1513656"/>
              <a:ext cx="1209141" cy="159675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aseline="-25000"/>
            </a:p>
          </p:txBody>
        </p:sp>
        <p:sp>
          <p:nvSpPr>
            <p:cNvPr id="173" name="Rectangle 172">
              <a:extLst>
                <a:ext uri="{FF2B5EF4-FFF2-40B4-BE49-F238E27FC236}">
                  <a16:creationId xmlns:a16="http://schemas.microsoft.com/office/drawing/2014/main" id="{317A8F03-DC39-C1AD-3F1F-A6195EADE1B7}"/>
                </a:ext>
              </a:extLst>
            </p:cNvPr>
            <p:cNvSpPr/>
            <p:nvPr/>
          </p:nvSpPr>
          <p:spPr>
            <a:xfrm>
              <a:off x="848258" y="1666056"/>
              <a:ext cx="1209141" cy="159675"/>
            </a:xfrm>
            <a:prstGeom prst="rect">
              <a:avLst/>
            </a:prstGeom>
            <a:solidFill>
              <a:srgbClr val="FFC000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aseline="-25000"/>
            </a:p>
          </p:txBody>
        </p:sp>
      </p:grpSp>
      <p:pic>
        <p:nvPicPr>
          <p:cNvPr id="174" name="Picture 173">
            <a:extLst>
              <a:ext uri="{FF2B5EF4-FFF2-40B4-BE49-F238E27FC236}">
                <a16:creationId xmlns:a16="http://schemas.microsoft.com/office/drawing/2014/main" id="{0B721D34-6D4F-D851-B704-675145C06060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202692" y="1366059"/>
            <a:ext cx="395862" cy="801193"/>
          </a:xfrm>
          <a:prstGeom prst="rect">
            <a:avLst/>
          </a:prstGeom>
        </p:spPr>
      </p:pic>
      <p:pic>
        <p:nvPicPr>
          <p:cNvPr id="175" name="Picture 174">
            <a:extLst>
              <a:ext uri="{FF2B5EF4-FFF2-40B4-BE49-F238E27FC236}">
                <a16:creationId xmlns:a16="http://schemas.microsoft.com/office/drawing/2014/main" id="{95A03895-978D-4CCB-7586-136CC9F2D231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202692" y="2366910"/>
            <a:ext cx="395862" cy="801194"/>
          </a:xfrm>
          <a:prstGeom prst="rect">
            <a:avLst/>
          </a:prstGeom>
        </p:spPr>
      </p:pic>
      <p:pic>
        <p:nvPicPr>
          <p:cNvPr id="176" name="Picture 175">
            <a:extLst>
              <a:ext uri="{FF2B5EF4-FFF2-40B4-BE49-F238E27FC236}">
                <a16:creationId xmlns:a16="http://schemas.microsoft.com/office/drawing/2014/main" id="{E6895D25-C6DB-5746-9F98-586AB6BE16DC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202692" y="3480153"/>
            <a:ext cx="395862" cy="801194"/>
          </a:xfrm>
          <a:prstGeom prst="rect">
            <a:avLst/>
          </a:prstGeom>
        </p:spPr>
      </p:pic>
      <p:sp>
        <p:nvSpPr>
          <p:cNvPr id="177" name="TextBox 176">
            <a:extLst>
              <a:ext uri="{FF2B5EF4-FFF2-40B4-BE49-F238E27FC236}">
                <a16:creationId xmlns:a16="http://schemas.microsoft.com/office/drawing/2014/main" id="{36122961-60B5-EC03-0B16-1FE91BCD386E}"/>
              </a:ext>
            </a:extLst>
          </p:cNvPr>
          <p:cNvSpPr txBox="1"/>
          <p:nvPr/>
        </p:nvSpPr>
        <p:spPr>
          <a:xfrm>
            <a:off x="4520156" y="1374891"/>
            <a:ext cx="1857633" cy="2564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b="1" i="1" baseline="-25000"/>
              <a:t> Reaction pathways</a:t>
            </a: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CB75FCEF-35FE-1637-4C73-EEEFA575CAD5}"/>
              </a:ext>
            </a:extLst>
          </p:cNvPr>
          <p:cNvSpPr txBox="1"/>
          <p:nvPr/>
        </p:nvSpPr>
        <p:spPr>
          <a:xfrm>
            <a:off x="5950923" y="1585933"/>
            <a:ext cx="1191414" cy="11182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i="1" baseline="-25000">
                <a:solidFill>
                  <a:srgbClr val="0070C0"/>
                </a:solidFill>
              </a:rPr>
              <a:t>Expansion through building block analogue search</a:t>
            </a:r>
          </a:p>
        </p:txBody>
      </p:sp>
      <p:grpSp>
        <p:nvGrpSpPr>
          <p:cNvPr id="179" name="Group 178">
            <a:extLst>
              <a:ext uri="{FF2B5EF4-FFF2-40B4-BE49-F238E27FC236}">
                <a16:creationId xmlns:a16="http://schemas.microsoft.com/office/drawing/2014/main" id="{85F794DA-CCCA-9342-BAFE-D1181444B849}"/>
              </a:ext>
            </a:extLst>
          </p:cNvPr>
          <p:cNvGrpSpPr/>
          <p:nvPr/>
        </p:nvGrpSpPr>
        <p:grpSpPr>
          <a:xfrm>
            <a:off x="9007299" y="1344365"/>
            <a:ext cx="395862" cy="814701"/>
            <a:chOff x="13458744" y="6407643"/>
            <a:chExt cx="1241923" cy="2543300"/>
          </a:xfrm>
        </p:grpSpPr>
        <p:sp>
          <p:nvSpPr>
            <p:cNvPr id="180" name="Rectangle 179">
              <a:extLst>
                <a:ext uri="{FF2B5EF4-FFF2-40B4-BE49-F238E27FC236}">
                  <a16:creationId xmlns:a16="http://schemas.microsoft.com/office/drawing/2014/main" id="{E925386F-E70B-B1FA-5D87-2716016F7B56}"/>
                </a:ext>
              </a:extLst>
            </p:cNvPr>
            <p:cNvSpPr/>
            <p:nvPr/>
          </p:nvSpPr>
          <p:spPr>
            <a:xfrm>
              <a:off x="13458744" y="6407643"/>
              <a:ext cx="1241923" cy="166049"/>
            </a:xfrm>
            <a:prstGeom prst="rect">
              <a:avLst/>
            </a:prstGeom>
            <a:noFill/>
            <a:ln w="19050">
              <a:solidFill>
                <a:srgbClr val="0AA95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aseline="-25000"/>
            </a:p>
          </p:txBody>
        </p:sp>
        <p:sp>
          <p:nvSpPr>
            <p:cNvPr id="181" name="Rectangle 180">
              <a:extLst>
                <a:ext uri="{FF2B5EF4-FFF2-40B4-BE49-F238E27FC236}">
                  <a16:creationId xmlns:a16="http://schemas.microsoft.com/office/drawing/2014/main" id="{CBF30ACB-4C44-4C56-82CF-28FF4E7A56CF}"/>
                </a:ext>
              </a:extLst>
            </p:cNvPr>
            <p:cNvSpPr/>
            <p:nvPr/>
          </p:nvSpPr>
          <p:spPr>
            <a:xfrm>
              <a:off x="13458744" y="6566126"/>
              <a:ext cx="1241923" cy="166049"/>
            </a:xfrm>
            <a:prstGeom prst="rect">
              <a:avLst/>
            </a:prstGeom>
            <a:noFill/>
            <a:ln w="19050">
              <a:solidFill>
                <a:srgbClr val="0AA95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900" baseline="-25000"/>
            </a:p>
          </p:txBody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8CF72C84-1B32-A22E-6667-FD12E04E64C7}"/>
                </a:ext>
              </a:extLst>
            </p:cNvPr>
            <p:cNvSpPr/>
            <p:nvPr/>
          </p:nvSpPr>
          <p:spPr>
            <a:xfrm>
              <a:off x="13458744" y="6724610"/>
              <a:ext cx="1241923" cy="166049"/>
            </a:xfrm>
            <a:prstGeom prst="rect">
              <a:avLst/>
            </a:prstGeom>
            <a:noFill/>
            <a:ln w="19050">
              <a:solidFill>
                <a:srgbClr val="0AA95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aseline="-25000"/>
            </a:p>
          </p:txBody>
        </p:sp>
        <p:sp>
          <p:nvSpPr>
            <p:cNvPr id="183" name="Rectangle 182">
              <a:extLst>
                <a:ext uri="{FF2B5EF4-FFF2-40B4-BE49-F238E27FC236}">
                  <a16:creationId xmlns:a16="http://schemas.microsoft.com/office/drawing/2014/main" id="{4C7CF9DD-3141-7D3F-DAAF-3CA8D6CA24D2}"/>
                </a:ext>
              </a:extLst>
            </p:cNvPr>
            <p:cNvSpPr/>
            <p:nvPr/>
          </p:nvSpPr>
          <p:spPr>
            <a:xfrm>
              <a:off x="13458744" y="6883093"/>
              <a:ext cx="1241923" cy="166049"/>
            </a:xfrm>
            <a:prstGeom prst="rect">
              <a:avLst/>
            </a:prstGeom>
            <a:noFill/>
            <a:ln w="19050">
              <a:solidFill>
                <a:srgbClr val="0AA95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aseline="-25000"/>
            </a:p>
          </p:txBody>
        </p:sp>
        <p:sp>
          <p:nvSpPr>
            <p:cNvPr id="184" name="Rectangle 183">
              <a:extLst>
                <a:ext uri="{FF2B5EF4-FFF2-40B4-BE49-F238E27FC236}">
                  <a16:creationId xmlns:a16="http://schemas.microsoft.com/office/drawing/2014/main" id="{0DE834E5-1D48-B49A-69B6-D90B377FDA65}"/>
                </a:ext>
              </a:extLst>
            </p:cNvPr>
            <p:cNvSpPr/>
            <p:nvPr/>
          </p:nvSpPr>
          <p:spPr>
            <a:xfrm>
              <a:off x="13458744" y="7041577"/>
              <a:ext cx="1241923" cy="166049"/>
            </a:xfrm>
            <a:prstGeom prst="rect">
              <a:avLst/>
            </a:prstGeom>
            <a:noFill/>
            <a:ln w="19050">
              <a:solidFill>
                <a:srgbClr val="0AA95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aseline="-25000"/>
            </a:p>
          </p:txBody>
        </p:sp>
        <p:sp>
          <p:nvSpPr>
            <p:cNvPr id="185" name="Rectangle 184">
              <a:extLst>
                <a:ext uri="{FF2B5EF4-FFF2-40B4-BE49-F238E27FC236}">
                  <a16:creationId xmlns:a16="http://schemas.microsoft.com/office/drawing/2014/main" id="{467C964A-1F3F-AE08-13B3-D0CE5A4EDE53}"/>
                </a:ext>
              </a:extLst>
            </p:cNvPr>
            <p:cNvSpPr/>
            <p:nvPr/>
          </p:nvSpPr>
          <p:spPr>
            <a:xfrm>
              <a:off x="13458744" y="7200060"/>
              <a:ext cx="1241923" cy="166049"/>
            </a:xfrm>
            <a:prstGeom prst="rect">
              <a:avLst/>
            </a:prstGeom>
            <a:noFill/>
            <a:ln w="19050">
              <a:solidFill>
                <a:srgbClr val="0AA95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aseline="-25000"/>
            </a:p>
          </p:txBody>
        </p:sp>
        <p:sp>
          <p:nvSpPr>
            <p:cNvPr id="186" name="Rectangle 185">
              <a:extLst>
                <a:ext uri="{FF2B5EF4-FFF2-40B4-BE49-F238E27FC236}">
                  <a16:creationId xmlns:a16="http://schemas.microsoft.com/office/drawing/2014/main" id="{8E868AA9-06C7-ED0B-8A74-63F9153641B1}"/>
                </a:ext>
              </a:extLst>
            </p:cNvPr>
            <p:cNvSpPr/>
            <p:nvPr/>
          </p:nvSpPr>
          <p:spPr>
            <a:xfrm>
              <a:off x="13458744" y="7358543"/>
              <a:ext cx="1241923" cy="166049"/>
            </a:xfrm>
            <a:prstGeom prst="rect">
              <a:avLst/>
            </a:prstGeom>
            <a:noFill/>
            <a:ln w="19050">
              <a:solidFill>
                <a:srgbClr val="0AA95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aseline="-25000"/>
            </a:p>
          </p:txBody>
        </p:sp>
        <p:sp>
          <p:nvSpPr>
            <p:cNvPr id="187" name="Rectangle 186">
              <a:extLst>
                <a:ext uri="{FF2B5EF4-FFF2-40B4-BE49-F238E27FC236}">
                  <a16:creationId xmlns:a16="http://schemas.microsoft.com/office/drawing/2014/main" id="{695DC12D-53BA-866B-CB68-1128BF76D669}"/>
                </a:ext>
              </a:extLst>
            </p:cNvPr>
            <p:cNvSpPr/>
            <p:nvPr/>
          </p:nvSpPr>
          <p:spPr>
            <a:xfrm>
              <a:off x="13458744" y="7517027"/>
              <a:ext cx="1241923" cy="166049"/>
            </a:xfrm>
            <a:prstGeom prst="rect">
              <a:avLst/>
            </a:prstGeom>
            <a:noFill/>
            <a:ln w="19050">
              <a:solidFill>
                <a:srgbClr val="8FAA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aseline="-25000"/>
            </a:p>
          </p:txBody>
        </p:sp>
        <p:sp>
          <p:nvSpPr>
            <p:cNvPr id="188" name="Rectangle 187">
              <a:extLst>
                <a:ext uri="{FF2B5EF4-FFF2-40B4-BE49-F238E27FC236}">
                  <a16:creationId xmlns:a16="http://schemas.microsoft.com/office/drawing/2014/main" id="{0025BBF9-4E3C-75E3-3FCB-D00B1B8E6270}"/>
                </a:ext>
              </a:extLst>
            </p:cNvPr>
            <p:cNvSpPr/>
            <p:nvPr/>
          </p:nvSpPr>
          <p:spPr>
            <a:xfrm>
              <a:off x="13458744" y="7675510"/>
              <a:ext cx="1241923" cy="166049"/>
            </a:xfrm>
            <a:prstGeom prst="rect">
              <a:avLst/>
            </a:prstGeom>
            <a:noFill/>
            <a:ln w="19050">
              <a:solidFill>
                <a:srgbClr val="8FAA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aseline="-25000"/>
            </a:p>
          </p:txBody>
        </p:sp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22FD0588-11E7-7B65-AEF6-1CDFCD2A1459}"/>
                </a:ext>
              </a:extLst>
            </p:cNvPr>
            <p:cNvSpPr/>
            <p:nvPr/>
          </p:nvSpPr>
          <p:spPr>
            <a:xfrm>
              <a:off x="13458744" y="7833994"/>
              <a:ext cx="1241923" cy="166049"/>
            </a:xfrm>
            <a:prstGeom prst="rect">
              <a:avLst/>
            </a:prstGeom>
            <a:noFill/>
            <a:ln w="19050">
              <a:solidFill>
                <a:srgbClr val="8FAA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aseline="-25000"/>
            </a:p>
          </p:txBody>
        </p:sp>
        <p:sp>
          <p:nvSpPr>
            <p:cNvPr id="190" name="Rectangle 189">
              <a:extLst>
                <a:ext uri="{FF2B5EF4-FFF2-40B4-BE49-F238E27FC236}">
                  <a16:creationId xmlns:a16="http://schemas.microsoft.com/office/drawing/2014/main" id="{8A46471C-01B5-229B-020D-1329956367D7}"/>
                </a:ext>
              </a:extLst>
            </p:cNvPr>
            <p:cNvSpPr/>
            <p:nvPr/>
          </p:nvSpPr>
          <p:spPr>
            <a:xfrm>
              <a:off x="13458744" y="7992477"/>
              <a:ext cx="1241923" cy="166049"/>
            </a:xfrm>
            <a:prstGeom prst="rect">
              <a:avLst/>
            </a:prstGeom>
            <a:noFill/>
            <a:ln w="19050">
              <a:solidFill>
                <a:srgbClr val="8FAA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aseline="-25000"/>
            </a:p>
          </p:txBody>
        </p:sp>
        <p:sp>
          <p:nvSpPr>
            <p:cNvPr id="191" name="Rectangle 190">
              <a:extLst>
                <a:ext uri="{FF2B5EF4-FFF2-40B4-BE49-F238E27FC236}">
                  <a16:creationId xmlns:a16="http://schemas.microsoft.com/office/drawing/2014/main" id="{5782D0C9-D702-0DE8-89A2-1B1BAF00B9D6}"/>
                </a:ext>
              </a:extLst>
            </p:cNvPr>
            <p:cNvSpPr/>
            <p:nvPr/>
          </p:nvSpPr>
          <p:spPr>
            <a:xfrm>
              <a:off x="13458744" y="8150961"/>
              <a:ext cx="1241923" cy="166049"/>
            </a:xfrm>
            <a:prstGeom prst="rect">
              <a:avLst/>
            </a:prstGeom>
            <a:noFill/>
            <a:ln w="19050">
              <a:solidFill>
                <a:srgbClr val="8FAA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aseline="-25000"/>
            </a:p>
          </p:txBody>
        </p:sp>
        <p:sp>
          <p:nvSpPr>
            <p:cNvPr id="192" name="Rectangle 191">
              <a:extLst>
                <a:ext uri="{FF2B5EF4-FFF2-40B4-BE49-F238E27FC236}">
                  <a16:creationId xmlns:a16="http://schemas.microsoft.com/office/drawing/2014/main" id="{3B688633-8AD3-2149-8BC2-328377172582}"/>
                </a:ext>
              </a:extLst>
            </p:cNvPr>
            <p:cNvSpPr/>
            <p:nvPr/>
          </p:nvSpPr>
          <p:spPr>
            <a:xfrm>
              <a:off x="13458744" y="8309444"/>
              <a:ext cx="1241923" cy="166049"/>
            </a:xfrm>
            <a:prstGeom prst="rect">
              <a:avLst/>
            </a:prstGeom>
            <a:noFill/>
            <a:ln w="19050">
              <a:solidFill>
                <a:srgbClr val="8FAA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aseline="-25000"/>
            </a:p>
          </p:txBody>
        </p:sp>
        <p:sp>
          <p:nvSpPr>
            <p:cNvPr id="193" name="Rectangle 192">
              <a:extLst>
                <a:ext uri="{FF2B5EF4-FFF2-40B4-BE49-F238E27FC236}">
                  <a16:creationId xmlns:a16="http://schemas.microsoft.com/office/drawing/2014/main" id="{CF03B672-2564-43EF-4273-151918BD8410}"/>
                </a:ext>
              </a:extLst>
            </p:cNvPr>
            <p:cNvSpPr/>
            <p:nvPr/>
          </p:nvSpPr>
          <p:spPr>
            <a:xfrm>
              <a:off x="13458744" y="8467927"/>
              <a:ext cx="1241923" cy="166049"/>
            </a:xfrm>
            <a:prstGeom prst="rect">
              <a:avLst/>
            </a:prstGeom>
            <a:noFill/>
            <a:ln w="19050">
              <a:solidFill>
                <a:srgbClr val="8FAA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aseline="-25000"/>
            </a:p>
          </p:txBody>
        </p:sp>
        <p:sp>
          <p:nvSpPr>
            <p:cNvPr id="194" name="Rectangle 193">
              <a:extLst>
                <a:ext uri="{FF2B5EF4-FFF2-40B4-BE49-F238E27FC236}">
                  <a16:creationId xmlns:a16="http://schemas.microsoft.com/office/drawing/2014/main" id="{58746C1D-9AFB-A23A-4475-D19AFD22E53A}"/>
                </a:ext>
              </a:extLst>
            </p:cNvPr>
            <p:cNvSpPr/>
            <p:nvPr/>
          </p:nvSpPr>
          <p:spPr>
            <a:xfrm>
              <a:off x="13458744" y="8626411"/>
              <a:ext cx="1241923" cy="166049"/>
            </a:xfrm>
            <a:prstGeom prst="rect">
              <a:avLst/>
            </a:prstGeom>
            <a:noFill/>
            <a:ln w="19050">
              <a:solidFill>
                <a:srgbClr val="CB232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aseline="-25000"/>
            </a:p>
          </p:txBody>
        </p:sp>
        <p:sp>
          <p:nvSpPr>
            <p:cNvPr id="195" name="Rectangle 194">
              <a:extLst>
                <a:ext uri="{FF2B5EF4-FFF2-40B4-BE49-F238E27FC236}">
                  <a16:creationId xmlns:a16="http://schemas.microsoft.com/office/drawing/2014/main" id="{5578D97A-B1D2-A501-4CCF-5EB73C6D265D}"/>
                </a:ext>
              </a:extLst>
            </p:cNvPr>
            <p:cNvSpPr/>
            <p:nvPr/>
          </p:nvSpPr>
          <p:spPr>
            <a:xfrm>
              <a:off x="13458744" y="8784894"/>
              <a:ext cx="1241923" cy="166049"/>
            </a:xfrm>
            <a:prstGeom prst="rect">
              <a:avLst/>
            </a:prstGeom>
            <a:noFill/>
            <a:ln w="19050">
              <a:solidFill>
                <a:srgbClr val="CB232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aseline="-25000"/>
            </a:p>
          </p:txBody>
        </p:sp>
      </p:grp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ED3A5787-96CA-F62F-A40F-FFC8F63E3169}"/>
              </a:ext>
            </a:extLst>
          </p:cNvPr>
          <p:cNvGrpSpPr/>
          <p:nvPr/>
        </p:nvGrpSpPr>
        <p:grpSpPr>
          <a:xfrm>
            <a:off x="9007299" y="2356830"/>
            <a:ext cx="395862" cy="814701"/>
            <a:chOff x="13458744" y="6407643"/>
            <a:chExt cx="1241923" cy="2543300"/>
          </a:xfrm>
        </p:grpSpPr>
        <p:sp>
          <p:nvSpPr>
            <p:cNvPr id="197" name="Rectangle 196">
              <a:extLst>
                <a:ext uri="{FF2B5EF4-FFF2-40B4-BE49-F238E27FC236}">
                  <a16:creationId xmlns:a16="http://schemas.microsoft.com/office/drawing/2014/main" id="{D4646D97-3013-6474-D4A1-CA6F00C2CA3E}"/>
                </a:ext>
              </a:extLst>
            </p:cNvPr>
            <p:cNvSpPr/>
            <p:nvPr/>
          </p:nvSpPr>
          <p:spPr>
            <a:xfrm>
              <a:off x="13458744" y="6407643"/>
              <a:ext cx="1241923" cy="166049"/>
            </a:xfrm>
            <a:prstGeom prst="rect">
              <a:avLst/>
            </a:prstGeom>
            <a:noFill/>
            <a:ln w="19050">
              <a:solidFill>
                <a:srgbClr val="0AA95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aseline="-25000"/>
            </a:p>
          </p:txBody>
        </p:sp>
        <p:sp>
          <p:nvSpPr>
            <p:cNvPr id="198" name="Rectangle 197">
              <a:extLst>
                <a:ext uri="{FF2B5EF4-FFF2-40B4-BE49-F238E27FC236}">
                  <a16:creationId xmlns:a16="http://schemas.microsoft.com/office/drawing/2014/main" id="{6D543EC4-EF63-F3D2-6405-B1E0E37AD943}"/>
                </a:ext>
              </a:extLst>
            </p:cNvPr>
            <p:cNvSpPr/>
            <p:nvPr/>
          </p:nvSpPr>
          <p:spPr>
            <a:xfrm>
              <a:off x="13458744" y="6566126"/>
              <a:ext cx="1241923" cy="166049"/>
            </a:xfrm>
            <a:prstGeom prst="rect">
              <a:avLst/>
            </a:prstGeom>
            <a:noFill/>
            <a:ln w="19050">
              <a:solidFill>
                <a:srgbClr val="0AA95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900" baseline="-25000"/>
            </a:p>
          </p:txBody>
        </p:sp>
        <p:sp>
          <p:nvSpPr>
            <p:cNvPr id="199" name="Rectangle 198">
              <a:extLst>
                <a:ext uri="{FF2B5EF4-FFF2-40B4-BE49-F238E27FC236}">
                  <a16:creationId xmlns:a16="http://schemas.microsoft.com/office/drawing/2014/main" id="{8FAFF5C8-328B-88F8-64A4-6227F11F57B3}"/>
                </a:ext>
              </a:extLst>
            </p:cNvPr>
            <p:cNvSpPr/>
            <p:nvPr/>
          </p:nvSpPr>
          <p:spPr>
            <a:xfrm>
              <a:off x="13458744" y="6724610"/>
              <a:ext cx="1241923" cy="166049"/>
            </a:xfrm>
            <a:prstGeom prst="rect">
              <a:avLst/>
            </a:prstGeom>
            <a:noFill/>
            <a:ln w="19050">
              <a:solidFill>
                <a:srgbClr val="0AA95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aseline="-25000"/>
            </a:p>
          </p:txBody>
        </p:sp>
        <p:sp>
          <p:nvSpPr>
            <p:cNvPr id="200" name="Rectangle 199">
              <a:extLst>
                <a:ext uri="{FF2B5EF4-FFF2-40B4-BE49-F238E27FC236}">
                  <a16:creationId xmlns:a16="http://schemas.microsoft.com/office/drawing/2014/main" id="{EF42111A-7676-E532-3677-DDFF03A370C2}"/>
                </a:ext>
              </a:extLst>
            </p:cNvPr>
            <p:cNvSpPr/>
            <p:nvPr/>
          </p:nvSpPr>
          <p:spPr>
            <a:xfrm>
              <a:off x="13458744" y="6883093"/>
              <a:ext cx="1241923" cy="166049"/>
            </a:xfrm>
            <a:prstGeom prst="rect">
              <a:avLst/>
            </a:prstGeom>
            <a:noFill/>
            <a:ln w="19050">
              <a:solidFill>
                <a:srgbClr val="0AA95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aseline="-25000"/>
            </a:p>
          </p:txBody>
        </p:sp>
        <p:sp>
          <p:nvSpPr>
            <p:cNvPr id="201" name="Rectangle 200">
              <a:extLst>
                <a:ext uri="{FF2B5EF4-FFF2-40B4-BE49-F238E27FC236}">
                  <a16:creationId xmlns:a16="http://schemas.microsoft.com/office/drawing/2014/main" id="{D2BC8EEE-A76E-0005-93AA-B25DFBE04677}"/>
                </a:ext>
              </a:extLst>
            </p:cNvPr>
            <p:cNvSpPr/>
            <p:nvPr/>
          </p:nvSpPr>
          <p:spPr>
            <a:xfrm>
              <a:off x="13458744" y="7041577"/>
              <a:ext cx="1241923" cy="166049"/>
            </a:xfrm>
            <a:prstGeom prst="rect">
              <a:avLst/>
            </a:prstGeom>
            <a:noFill/>
            <a:ln w="19050">
              <a:solidFill>
                <a:srgbClr val="0AA95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aseline="-25000"/>
            </a:p>
          </p:txBody>
        </p:sp>
        <p:sp>
          <p:nvSpPr>
            <p:cNvPr id="202" name="Rectangle 201">
              <a:extLst>
                <a:ext uri="{FF2B5EF4-FFF2-40B4-BE49-F238E27FC236}">
                  <a16:creationId xmlns:a16="http://schemas.microsoft.com/office/drawing/2014/main" id="{E3C93BEF-1581-3C05-B1D6-E4782F15C598}"/>
                </a:ext>
              </a:extLst>
            </p:cNvPr>
            <p:cNvSpPr/>
            <p:nvPr/>
          </p:nvSpPr>
          <p:spPr>
            <a:xfrm>
              <a:off x="13458744" y="7200060"/>
              <a:ext cx="1241923" cy="166049"/>
            </a:xfrm>
            <a:prstGeom prst="rect">
              <a:avLst/>
            </a:prstGeom>
            <a:noFill/>
            <a:ln w="19050">
              <a:solidFill>
                <a:srgbClr val="0AA95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aseline="-25000"/>
            </a:p>
          </p:txBody>
        </p:sp>
        <p:sp>
          <p:nvSpPr>
            <p:cNvPr id="203" name="Rectangle 202">
              <a:extLst>
                <a:ext uri="{FF2B5EF4-FFF2-40B4-BE49-F238E27FC236}">
                  <a16:creationId xmlns:a16="http://schemas.microsoft.com/office/drawing/2014/main" id="{48740C25-0D39-F11E-ED0D-D1E8DDAE9608}"/>
                </a:ext>
              </a:extLst>
            </p:cNvPr>
            <p:cNvSpPr/>
            <p:nvPr/>
          </p:nvSpPr>
          <p:spPr>
            <a:xfrm>
              <a:off x="13458744" y="7358543"/>
              <a:ext cx="1241923" cy="166049"/>
            </a:xfrm>
            <a:prstGeom prst="rect">
              <a:avLst/>
            </a:prstGeom>
            <a:noFill/>
            <a:ln w="19050">
              <a:solidFill>
                <a:srgbClr val="0AA95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aseline="-25000"/>
            </a:p>
          </p:txBody>
        </p:sp>
        <p:sp>
          <p:nvSpPr>
            <p:cNvPr id="204" name="Rectangle 203">
              <a:extLst>
                <a:ext uri="{FF2B5EF4-FFF2-40B4-BE49-F238E27FC236}">
                  <a16:creationId xmlns:a16="http://schemas.microsoft.com/office/drawing/2014/main" id="{AA334B39-1B35-D4F7-8C29-6B5B17A1AE4D}"/>
                </a:ext>
              </a:extLst>
            </p:cNvPr>
            <p:cNvSpPr/>
            <p:nvPr/>
          </p:nvSpPr>
          <p:spPr>
            <a:xfrm>
              <a:off x="13458744" y="7517027"/>
              <a:ext cx="1241923" cy="166049"/>
            </a:xfrm>
            <a:prstGeom prst="rect">
              <a:avLst/>
            </a:prstGeom>
            <a:noFill/>
            <a:ln w="19050">
              <a:solidFill>
                <a:srgbClr val="8FAA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aseline="-25000"/>
            </a:p>
          </p:txBody>
        </p:sp>
        <p:sp>
          <p:nvSpPr>
            <p:cNvPr id="205" name="Rectangle 204">
              <a:extLst>
                <a:ext uri="{FF2B5EF4-FFF2-40B4-BE49-F238E27FC236}">
                  <a16:creationId xmlns:a16="http://schemas.microsoft.com/office/drawing/2014/main" id="{7C021184-E6C4-5DC8-E1D4-4C66C0015474}"/>
                </a:ext>
              </a:extLst>
            </p:cNvPr>
            <p:cNvSpPr/>
            <p:nvPr/>
          </p:nvSpPr>
          <p:spPr>
            <a:xfrm>
              <a:off x="13458744" y="7675510"/>
              <a:ext cx="1241923" cy="166049"/>
            </a:xfrm>
            <a:prstGeom prst="rect">
              <a:avLst/>
            </a:prstGeom>
            <a:noFill/>
            <a:ln w="19050">
              <a:solidFill>
                <a:srgbClr val="8FAA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aseline="-25000"/>
            </a:p>
          </p:txBody>
        </p:sp>
        <p:sp>
          <p:nvSpPr>
            <p:cNvPr id="206" name="Rectangle 205">
              <a:extLst>
                <a:ext uri="{FF2B5EF4-FFF2-40B4-BE49-F238E27FC236}">
                  <a16:creationId xmlns:a16="http://schemas.microsoft.com/office/drawing/2014/main" id="{361A3AED-61F3-2DDE-C6AA-B751AC3F7E64}"/>
                </a:ext>
              </a:extLst>
            </p:cNvPr>
            <p:cNvSpPr/>
            <p:nvPr/>
          </p:nvSpPr>
          <p:spPr>
            <a:xfrm>
              <a:off x="13458744" y="7833994"/>
              <a:ext cx="1241923" cy="166049"/>
            </a:xfrm>
            <a:prstGeom prst="rect">
              <a:avLst/>
            </a:prstGeom>
            <a:noFill/>
            <a:ln w="19050">
              <a:solidFill>
                <a:srgbClr val="8FAA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aseline="-25000"/>
            </a:p>
          </p:txBody>
        </p: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7246D24A-66CA-7DF3-6278-340A4E4C9495}"/>
                </a:ext>
              </a:extLst>
            </p:cNvPr>
            <p:cNvSpPr/>
            <p:nvPr/>
          </p:nvSpPr>
          <p:spPr>
            <a:xfrm>
              <a:off x="13458744" y="7992477"/>
              <a:ext cx="1241923" cy="166049"/>
            </a:xfrm>
            <a:prstGeom prst="rect">
              <a:avLst/>
            </a:prstGeom>
            <a:noFill/>
            <a:ln w="19050">
              <a:solidFill>
                <a:srgbClr val="8FAA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aseline="-25000"/>
            </a:p>
          </p:txBody>
        </p:sp>
        <p:sp>
          <p:nvSpPr>
            <p:cNvPr id="208" name="Rectangle 207">
              <a:extLst>
                <a:ext uri="{FF2B5EF4-FFF2-40B4-BE49-F238E27FC236}">
                  <a16:creationId xmlns:a16="http://schemas.microsoft.com/office/drawing/2014/main" id="{F5C93519-0A2E-2B11-95A1-4E633F2F809F}"/>
                </a:ext>
              </a:extLst>
            </p:cNvPr>
            <p:cNvSpPr/>
            <p:nvPr/>
          </p:nvSpPr>
          <p:spPr>
            <a:xfrm>
              <a:off x="13458744" y="8150961"/>
              <a:ext cx="1241923" cy="166049"/>
            </a:xfrm>
            <a:prstGeom prst="rect">
              <a:avLst/>
            </a:prstGeom>
            <a:noFill/>
            <a:ln w="19050">
              <a:solidFill>
                <a:srgbClr val="8FAA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aseline="-25000"/>
            </a:p>
          </p:txBody>
        </p:sp>
        <p:sp>
          <p:nvSpPr>
            <p:cNvPr id="209" name="Rectangle 208">
              <a:extLst>
                <a:ext uri="{FF2B5EF4-FFF2-40B4-BE49-F238E27FC236}">
                  <a16:creationId xmlns:a16="http://schemas.microsoft.com/office/drawing/2014/main" id="{4DB022EF-956C-EB50-72CE-7217B047F6CF}"/>
                </a:ext>
              </a:extLst>
            </p:cNvPr>
            <p:cNvSpPr/>
            <p:nvPr/>
          </p:nvSpPr>
          <p:spPr>
            <a:xfrm>
              <a:off x="13458744" y="8309444"/>
              <a:ext cx="1241923" cy="166049"/>
            </a:xfrm>
            <a:prstGeom prst="rect">
              <a:avLst/>
            </a:prstGeom>
            <a:noFill/>
            <a:ln w="19050">
              <a:solidFill>
                <a:srgbClr val="8FAA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aseline="-25000"/>
            </a:p>
          </p:txBody>
        </p:sp>
        <p:sp>
          <p:nvSpPr>
            <p:cNvPr id="210" name="Rectangle 209">
              <a:extLst>
                <a:ext uri="{FF2B5EF4-FFF2-40B4-BE49-F238E27FC236}">
                  <a16:creationId xmlns:a16="http://schemas.microsoft.com/office/drawing/2014/main" id="{E1F8B064-6CAC-30BC-3D75-476154CB9443}"/>
                </a:ext>
              </a:extLst>
            </p:cNvPr>
            <p:cNvSpPr/>
            <p:nvPr/>
          </p:nvSpPr>
          <p:spPr>
            <a:xfrm>
              <a:off x="13458744" y="8467927"/>
              <a:ext cx="1241923" cy="166049"/>
            </a:xfrm>
            <a:prstGeom prst="rect">
              <a:avLst/>
            </a:prstGeom>
            <a:noFill/>
            <a:ln w="19050">
              <a:solidFill>
                <a:srgbClr val="8FAA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aseline="-25000"/>
            </a:p>
          </p:txBody>
        </p:sp>
        <p:sp>
          <p:nvSpPr>
            <p:cNvPr id="211" name="Rectangle 210">
              <a:extLst>
                <a:ext uri="{FF2B5EF4-FFF2-40B4-BE49-F238E27FC236}">
                  <a16:creationId xmlns:a16="http://schemas.microsoft.com/office/drawing/2014/main" id="{4CA7AF4C-2437-2969-BF03-68F743F4FA09}"/>
                </a:ext>
              </a:extLst>
            </p:cNvPr>
            <p:cNvSpPr/>
            <p:nvPr/>
          </p:nvSpPr>
          <p:spPr>
            <a:xfrm>
              <a:off x="13458744" y="8626411"/>
              <a:ext cx="1241923" cy="166049"/>
            </a:xfrm>
            <a:prstGeom prst="rect">
              <a:avLst/>
            </a:prstGeom>
            <a:noFill/>
            <a:ln w="19050">
              <a:solidFill>
                <a:srgbClr val="CB232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aseline="-25000"/>
            </a:p>
          </p:txBody>
        </p:sp>
        <p:sp>
          <p:nvSpPr>
            <p:cNvPr id="212" name="Rectangle 211">
              <a:extLst>
                <a:ext uri="{FF2B5EF4-FFF2-40B4-BE49-F238E27FC236}">
                  <a16:creationId xmlns:a16="http://schemas.microsoft.com/office/drawing/2014/main" id="{DF63C99F-02FE-6C68-C916-69385660341D}"/>
                </a:ext>
              </a:extLst>
            </p:cNvPr>
            <p:cNvSpPr/>
            <p:nvPr/>
          </p:nvSpPr>
          <p:spPr>
            <a:xfrm>
              <a:off x="13458744" y="8784894"/>
              <a:ext cx="1241923" cy="166049"/>
            </a:xfrm>
            <a:prstGeom prst="rect">
              <a:avLst/>
            </a:prstGeom>
            <a:noFill/>
            <a:ln w="19050">
              <a:solidFill>
                <a:srgbClr val="CB232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aseline="-25000"/>
            </a:p>
          </p:txBody>
        </p:sp>
      </p:grpSp>
      <p:grpSp>
        <p:nvGrpSpPr>
          <p:cNvPr id="213" name="Group 212">
            <a:extLst>
              <a:ext uri="{FF2B5EF4-FFF2-40B4-BE49-F238E27FC236}">
                <a16:creationId xmlns:a16="http://schemas.microsoft.com/office/drawing/2014/main" id="{1D0ACF64-0DAD-3A0A-6FF5-A4271C543E2A}"/>
              </a:ext>
            </a:extLst>
          </p:cNvPr>
          <p:cNvGrpSpPr/>
          <p:nvPr/>
        </p:nvGrpSpPr>
        <p:grpSpPr>
          <a:xfrm>
            <a:off x="9007299" y="3472642"/>
            <a:ext cx="395862" cy="814701"/>
            <a:chOff x="13458744" y="6407643"/>
            <a:chExt cx="1241923" cy="2543300"/>
          </a:xfrm>
        </p:grpSpPr>
        <p:sp>
          <p:nvSpPr>
            <p:cNvPr id="214" name="Rectangle 213">
              <a:extLst>
                <a:ext uri="{FF2B5EF4-FFF2-40B4-BE49-F238E27FC236}">
                  <a16:creationId xmlns:a16="http://schemas.microsoft.com/office/drawing/2014/main" id="{15F66DF0-1B10-2216-6795-0375A18F26AF}"/>
                </a:ext>
              </a:extLst>
            </p:cNvPr>
            <p:cNvSpPr/>
            <p:nvPr/>
          </p:nvSpPr>
          <p:spPr>
            <a:xfrm>
              <a:off x="13458744" y="6407643"/>
              <a:ext cx="1241923" cy="166049"/>
            </a:xfrm>
            <a:prstGeom prst="rect">
              <a:avLst/>
            </a:prstGeom>
            <a:noFill/>
            <a:ln w="19050">
              <a:solidFill>
                <a:srgbClr val="0AA95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aseline="-25000"/>
            </a:p>
          </p:txBody>
        </p:sp>
        <p:sp>
          <p:nvSpPr>
            <p:cNvPr id="215" name="Rectangle 214">
              <a:extLst>
                <a:ext uri="{FF2B5EF4-FFF2-40B4-BE49-F238E27FC236}">
                  <a16:creationId xmlns:a16="http://schemas.microsoft.com/office/drawing/2014/main" id="{FEAE4412-1EFB-72D0-2C5A-25FFE97EEB1F}"/>
                </a:ext>
              </a:extLst>
            </p:cNvPr>
            <p:cNvSpPr/>
            <p:nvPr/>
          </p:nvSpPr>
          <p:spPr>
            <a:xfrm>
              <a:off x="13458744" y="6566126"/>
              <a:ext cx="1241923" cy="166049"/>
            </a:xfrm>
            <a:prstGeom prst="rect">
              <a:avLst/>
            </a:prstGeom>
            <a:noFill/>
            <a:ln w="19050">
              <a:solidFill>
                <a:srgbClr val="0AA95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900" baseline="-25000"/>
            </a:p>
          </p:txBody>
        </p:sp>
        <p:sp>
          <p:nvSpPr>
            <p:cNvPr id="216" name="Rectangle 215">
              <a:extLst>
                <a:ext uri="{FF2B5EF4-FFF2-40B4-BE49-F238E27FC236}">
                  <a16:creationId xmlns:a16="http://schemas.microsoft.com/office/drawing/2014/main" id="{9921DF5D-81F1-A6B7-A56A-E16657CD8F34}"/>
                </a:ext>
              </a:extLst>
            </p:cNvPr>
            <p:cNvSpPr/>
            <p:nvPr/>
          </p:nvSpPr>
          <p:spPr>
            <a:xfrm>
              <a:off x="13458744" y="6724610"/>
              <a:ext cx="1241923" cy="166049"/>
            </a:xfrm>
            <a:prstGeom prst="rect">
              <a:avLst/>
            </a:prstGeom>
            <a:noFill/>
            <a:ln w="19050">
              <a:solidFill>
                <a:srgbClr val="0AA95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aseline="-25000"/>
            </a:p>
          </p:txBody>
        </p:sp>
        <p:sp>
          <p:nvSpPr>
            <p:cNvPr id="217" name="Rectangle 216">
              <a:extLst>
                <a:ext uri="{FF2B5EF4-FFF2-40B4-BE49-F238E27FC236}">
                  <a16:creationId xmlns:a16="http://schemas.microsoft.com/office/drawing/2014/main" id="{73DECB07-D746-A2F0-6B7F-C73845656415}"/>
                </a:ext>
              </a:extLst>
            </p:cNvPr>
            <p:cNvSpPr/>
            <p:nvPr/>
          </p:nvSpPr>
          <p:spPr>
            <a:xfrm>
              <a:off x="13458744" y="6883093"/>
              <a:ext cx="1241923" cy="166049"/>
            </a:xfrm>
            <a:prstGeom prst="rect">
              <a:avLst/>
            </a:prstGeom>
            <a:noFill/>
            <a:ln w="19050">
              <a:solidFill>
                <a:srgbClr val="0AA95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aseline="-25000"/>
            </a:p>
          </p:txBody>
        </p:sp>
        <p:sp>
          <p:nvSpPr>
            <p:cNvPr id="218" name="Rectangle 217">
              <a:extLst>
                <a:ext uri="{FF2B5EF4-FFF2-40B4-BE49-F238E27FC236}">
                  <a16:creationId xmlns:a16="http://schemas.microsoft.com/office/drawing/2014/main" id="{219A6A8B-7B35-885B-7817-95A611DE4E73}"/>
                </a:ext>
              </a:extLst>
            </p:cNvPr>
            <p:cNvSpPr/>
            <p:nvPr/>
          </p:nvSpPr>
          <p:spPr>
            <a:xfrm>
              <a:off x="13458744" y="7041577"/>
              <a:ext cx="1241923" cy="166049"/>
            </a:xfrm>
            <a:prstGeom prst="rect">
              <a:avLst/>
            </a:prstGeom>
            <a:noFill/>
            <a:ln w="19050">
              <a:solidFill>
                <a:srgbClr val="0AA95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aseline="-25000"/>
            </a:p>
          </p:txBody>
        </p:sp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F355E446-716C-374E-F544-0597FDEFC4D2}"/>
                </a:ext>
              </a:extLst>
            </p:cNvPr>
            <p:cNvSpPr/>
            <p:nvPr/>
          </p:nvSpPr>
          <p:spPr>
            <a:xfrm>
              <a:off x="13458744" y="7200060"/>
              <a:ext cx="1241923" cy="166049"/>
            </a:xfrm>
            <a:prstGeom prst="rect">
              <a:avLst/>
            </a:prstGeom>
            <a:noFill/>
            <a:ln w="19050">
              <a:solidFill>
                <a:srgbClr val="0AA95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aseline="-25000"/>
            </a:p>
          </p:txBody>
        </p:sp>
        <p:sp>
          <p:nvSpPr>
            <p:cNvPr id="220" name="Rectangle 219">
              <a:extLst>
                <a:ext uri="{FF2B5EF4-FFF2-40B4-BE49-F238E27FC236}">
                  <a16:creationId xmlns:a16="http://schemas.microsoft.com/office/drawing/2014/main" id="{061C1233-C02D-9BFD-6C46-B5AC5C111D1A}"/>
                </a:ext>
              </a:extLst>
            </p:cNvPr>
            <p:cNvSpPr/>
            <p:nvPr/>
          </p:nvSpPr>
          <p:spPr>
            <a:xfrm>
              <a:off x="13458744" y="7358543"/>
              <a:ext cx="1241923" cy="166049"/>
            </a:xfrm>
            <a:prstGeom prst="rect">
              <a:avLst/>
            </a:prstGeom>
            <a:noFill/>
            <a:ln w="19050">
              <a:solidFill>
                <a:srgbClr val="0AA95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aseline="-25000"/>
            </a:p>
          </p:txBody>
        </p:sp>
        <p:sp>
          <p:nvSpPr>
            <p:cNvPr id="221" name="Rectangle 220">
              <a:extLst>
                <a:ext uri="{FF2B5EF4-FFF2-40B4-BE49-F238E27FC236}">
                  <a16:creationId xmlns:a16="http://schemas.microsoft.com/office/drawing/2014/main" id="{AFCC0444-7B9E-66AE-0DAA-7C934C174F01}"/>
                </a:ext>
              </a:extLst>
            </p:cNvPr>
            <p:cNvSpPr/>
            <p:nvPr/>
          </p:nvSpPr>
          <p:spPr>
            <a:xfrm>
              <a:off x="13458744" y="7517027"/>
              <a:ext cx="1241923" cy="166049"/>
            </a:xfrm>
            <a:prstGeom prst="rect">
              <a:avLst/>
            </a:prstGeom>
            <a:noFill/>
            <a:ln w="19050">
              <a:solidFill>
                <a:srgbClr val="8FAA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aseline="-25000"/>
            </a:p>
          </p:txBody>
        </p:sp>
        <p:sp>
          <p:nvSpPr>
            <p:cNvPr id="222" name="Rectangle 221">
              <a:extLst>
                <a:ext uri="{FF2B5EF4-FFF2-40B4-BE49-F238E27FC236}">
                  <a16:creationId xmlns:a16="http://schemas.microsoft.com/office/drawing/2014/main" id="{2C2324A0-908F-4241-8792-0107612CA2C2}"/>
                </a:ext>
              </a:extLst>
            </p:cNvPr>
            <p:cNvSpPr/>
            <p:nvPr/>
          </p:nvSpPr>
          <p:spPr>
            <a:xfrm>
              <a:off x="13458744" y="7675510"/>
              <a:ext cx="1241923" cy="166049"/>
            </a:xfrm>
            <a:prstGeom prst="rect">
              <a:avLst/>
            </a:prstGeom>
            <a:noFill/>
            <a:ln w="19050">
              <a:solidFill>
                <a:srgbClr val="8FAA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aseline="-25000"/>
            </a:p>
          </p:txBody>
        </p:sp>
        <p:sp>
          <p:nvSpPr>
            <p:cNvPr id="223" name="Rectangle 222">
              <a:extLst>
                <a:ext uri="{FF2B5EF4-FFF2-40B4-BE49-F238E27FC236}">
                  <a16:creationId xmlns:a16="http://schemas.microsoft.com/office/drawing/2014/main" id="{387DA687-4D5E-DB78-8ED6-1B29A5289AC4}"/>
                </a:ext>
              </a:extLst>
            </p:cNvPr>
            <p:cNvSpPr/>
            <p:nvPr/>
          </p:nvSpPr>
          <p:spPr>
            <a:xfrm>
              <a:off x="13458744" y="7833994"/>
              <a:ext cx="1241923" cy="166049"/>
            </a:xfrm>
            <a:prstGeom prst="rect">
              <a:avLst/>
            </a:prstGeom>
            <a:noFill/>
            <a:ln w="19050">
              <a:solidFill>
                <a:srgbClr val="8FAA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aseline="-25000"/>
            </a:p>
          </p:txBody>
        </p:sp>
        <p:sp>
          <p:nvSpPr>
            <p:cNvPr id="224" name="Rectangle 223">
              <a:extLst>
                <a:ext uri="{FF2B5EF4-FFF2-40B4-BE49-F238E27FC236}">
                  <a16:creationId xmlns:a16="http://schemas.microsoft.com/office/drawing/2014/main" id="{CCD5A670-4C51-7654-D429-627F094C8E33}"/>
                </a:ext>
              </a:extLst>
            </p:cNvPr>
            <p:cNvSpPr/>
            <p:nvPr/>
          </p:nvSpPr>
          <p:spPr>
            <a:xfrm>
              <a:off x="13458744" y="7992477"/>
              <a:ext cx="1241923" cy="166049"/>
            </a:xfrm>
            <a:prstGeom prst="rect">
              <a:avLst/>
            </a:prstGeom>
            <a:noFill/>
            <a:ln w="19050">
              <a:solidFill>
                <a:srgbClr val="8FAA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aseline="-25000"/>
            </a:p>
          </p:txBody>
        </p:sp>
        <p:sp>
          <p:nvSpPr>
            <p:cNvPr id="225" name="Rectangle 224">
              <a:extLst>
                <a:ext uri="{FF2B5EF4-FFF2-40B4-BE49-F238E27FC236}">
                  <a16:creationId xmlns:a16="http://schemas.microsoft.com/office/drawing/2014/main" id="{D0195715-7657-FA31-02D1-03651BC84D3D}"/>
                </a:ext>
              </a:extLst>
            </p:cNvPr>
            <p:cNvSpPr/>
            <p:nvPr/>
          </p:nvSpPr>
          <p:spPr>
            <a:xfrm>
              <a:off x="13458744" y="8150961"/>
              <a:ext cx="1241923" cy="166049"/>
            </a:xfrm>
            <a:prstGeom prst="rect">
              <a:avLst/>
            </a:prstGeom>
            <a:noFill/>
            <a:ln w="19050">
              <a:solidFill>
                <a:srgbClr val="8FAA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aseline="-25000"/>
            </a:p>
          </p:txBody>
        </p:sp>
        <p:sp>
          <p:nvSpPr>
            <p:cNvPr id="226" name="Rectangle 225">
              <a:extLst>
                <a:ext uri="{FF2B5EF4-FFF2-40B4-BE49-F238E27FC236}">
                  <a16:creationId xmlns:a16="http://schemas.microsoft.com/office/drawing/2014/main" id="{C2B61FE1-B17F-871C-7BC0-EE2BAEFFC8DD}"/>
                </a:ext>
              </a:extLst>
            </p:cNvPr>
            <p:cNvSpPr/>
            <p:nvPr/>
          </p:nvSpPr>
          <p:spPr>
            <a:xfrm>
              <a:off x="13458744" y="8309444"/>
              <a:ext cx="1241923" cy="166049"/>
            </a:xfrm>
            <a:prstGeom prst="rect">
              <a:avLst/>
            </a:prstGeom>
            <a:noFill/>
            <a:ln w="19050">
              <a:solidFill>
                <a:srgbClr val="8FAA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aseline="-25000"/>
            </a:p>
          </p:txBody>
        </p:sp>
        <p:sp>
          <p:nvSpPr>
            <p:cNvPr id="227" name="Rectangle 226">
              <a:extLst>
                <a:ext uri="{FF2B5EF4-FFF2-40B4-BE49-F238E27FC236}">
                  <a16:creationId xmlns:a16="http://schemas.microsoft.com/office/drawing/2014/main" id="{8BF29E34-F58C-CAD1-EDD3-54FA36F6E70A}"/>
                </a:ext>
              </a:extLst>
            </p:cNvPr>
            <p:cNvSpPr/>
            <p:nvPr/>
          </p:nvSpPr>
          <p:spPr>
            <a:xfrm>
              <a:off x="13458744" y="8467927"/>
              <a:ext cx="1241923" cy="166049"/>
            </a:xfrm>
            <a:prstGeom prst="rect">
              <a:avLst/>
            </a:prstGeom>
            <a:noFill/>
            <a:ln w="19050">
              <a:solidFill>
                <a:srgbClr val="8FAA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aseline="-25000"/>
            </a:p>
          </p:txBody>
        </p:sp>
        <p:sp>
          <p:nvSpPr>
            <p:cNvPr id="228" name="Rectangle 227">
              <a:extLst>
                <a:ext uri="{FF2B5EF4-FFF2-40B4-BE49-F238E27FC236}">
                  <a16:creationId xmlns:a16="http://schemas.microsoft.com/office/drawing/2014/main" id="{00B82984-BD5A-AF4D-0FF4-644000AA214D}"/>
                </a:ext>
              </a:extLst>
            </p:cNvPr>
            <p:cNvSpPr/>
            <p:nvPr/>
          </p:nvSpPr>
          <p:spPr>
            <a:xfrm>
              <a:off x="13458744" y="8626411"/>
              <a:ext cx="1241923" cy="166049"/>
            </a:xfrm>
            <a:prstGeom prst="rect">
              <a:avLst/>
            </a:prstGeom>
            <a:noFill/>
            <a:ln w="19050">
              <a:solidFill>
                <a:srgbClr val="CB232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aseline="-25000"/>
            </a:p>
          </p:txBody>
        </p:sp>
        <p:sp>
          <p:nvSpPr>
            <p:cNvPr id="229" name="Rectangle 228">
              <a:extLst>
                <a:ext uri="{FF2B5EF4-FFF2-40B4-BE49-F238E27FC236}">
                  <a16:creationId xmlns:a16="http://schemas.microsoft.com/office/drawing/2014/main" id="{170099EC-1FAA-8B66-2927-2655EEE729F9}"/>
                </a:ext>
              </a:extLst>
            </p:cNvPr>
            <p:cNvSpPr/>
            <p:nvPr/>
          </p:nvSpPr>
          <p:spPr>
            <a:xfrm>
              <a:off x="13458744" y="8784894"/>
              <a:ext cx="1241923" cy="166049"/>
            </a:xfrm>
            <a:prstGeom prst="rect">
              <a:avLst/>
            </a:prstGeom>
            <a:noFill/>
            <a:ln w="19050">
              <a:solidFill>
                <a:srgbClr val="CB232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aseline="-25000"/>
            </a:p>
          </p:txBody>
        </p:sp>
      </p:grpSp>
      <p:sp>
        <p:nvSpPr>
          <p:cNvPr id="230" name="TextBox 229">
            <a:extLst>
              <a:ext uri="{FF2B5EF4-FFF2-40B4-BE49-F238E27FC236}">
                <a16:creationId xmlns:a16="http://schemas.microsoft.com/office/drawing/2014/main" id="{0A20FBFC-CFF5-F703-CFD6-3873A3DE79CD}"/>
              </a:ext>
            </a:extLst>
          </p:cNvPr>
          <p:cNvSpPr txBox="1"/>
          <p:nvPr/>
        </p:nvSpPr>
        <p:spPr>
          <a:xfrm>
            <a:off x="7624493" y="1650816"/>
            <a:ext cx="14216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i="1" baseline="-25000">
                <a:solidFill>
                  <a:srgbClr val="0070C0"/>
                </a:solidFill>
              </a:rPr>
              <a:t>Review &amp; triage</a:t>
            </a:r>
          </a:p>
          <a:p>
            <a:pPr marL="285750" indent="-285750">
              <a:buFontTx/>
              <a:buChar char="-"/>
            </a:pPr>
            <a:r>
              <a:rPr lang="en-GB" b="1" i="1" baseline="-25000">
                <a:solidFill>
                  <a:srgbClr val="0AA952"/>
                </a:solidFill>
              </a:rPr>
              <a:t>CAR digitised</a:t>
            </a:r>
          </a:p>
          <a:p>
            <a:pPr marL="285750" indent="-285750">
              <a:buFontTx/>
              <a:buChar char="-"/>
            </a:pPr>
            <a:r>
              <a:rPr lang="en-GB" b="1" i="1" baseline="-25000">
                <a:solidFill>
                  <a:srgbClr val="8FAADC"/>
                </a:solidFill>
              </a:rPr>
              <a:t>Needs work</a:t>
            </a:r>
          </a:p>
          <a:p>
            <a:pPr marL="285750" indent="-285750">
              <a:buFontTx/>
              <a:buChar char="-"/>
            </a:pPr>
            <a:r>
              <a:rPr lang="en-GB" b="1" i="1" baseline="-25000">
                <a:solidFill>
                  <a:srgbClr val="CB2323"/>
                </a:solidFill>
              </a:rPr>
              <a:t>Reject</a:t>
            </a:r>
            <a:endParaRPr lang="en-GB" b="1" i="1" baseline="-25000">
              <a:solidFill>
                <a:srgbClr val="0070C0"/>
              </a:solidFill>
            </a:endParaRPr>
          </a:p>
        </p:txBody>
      </p:sp>
      <p:sp>
        <p:nvSpPr>
          <p:cNvPr id="231" name="Arrow: Right 230">
            <a:extLst>
              <a:ext uri="{FF2B5EF4-FFF2-40B4-BE49-F238E27FC236}">
                <a16:creationId xmlns:a16="http://schemas.microsoft.com/office/drawing/2014/main" id="{B4922230-B71F-F8E9-63C3-C023304315C6}"/>
              </a:ext>
            </a:extLst>
          </p:cNvPr>
          <p:cNvSpPr/>
          <p:nvPr/>
        </p:nvSpPr>
        <p:spPr>
          <a:xfrm>
            <a:off x="6076228" y="2677292"/>
            <a:ext cx="1021199" cy="2472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aseline="-25000"/>
          </a:p>
        </p:txBody>
      </p:sp>
      <p:sp>
        <p:nvSpPr>
          <p:cNvPr id="232" name="Arrow: Right 231">
            <a:extLst>
              <a:ext uri="{FF2B5EF4-FFF2-40B4-BE49-F238E27FC236}">
                <a16:creationId xmlns:a16="http://schemas.microsoft.com/office/drawing/2014/main" id="{1D289EA7-0D69-B35B-60C5-3A824B639252}"/>
              </a:ext>
            </a:extLst>
          </p:cNvPr>
          <p:cNvSpPr/>
          <p:nvPr/>
        </p:nvSpPr>
        <p:spPr>
          <a:xfrm>
            <a:off x="7789806" y="2671661"/>
            <a:ext cx="1021199" cy="2472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aseline="-25000"/>
          </a:p>
        </p:txBody>
      </p:sp>
      <p:sp>
        <p:nvSpPr>
          <p:cNvPr id="233" name="Arrow: Right 232">
            <a:extLst>
              <a:ext uri="{FF2B5EF4-FFF2-40B4-BE49-F238E27FC236}">
                <a16:creationId xmlns:a16="http://schemas.microsoft.com/office/drawing/2014/main" id="{C1FDED33-6FF9-0D9A-0E2A-542498C8A931}"/>
              </a:ext>
            </a:extLst>
          </p:cNvPr>
          <p:cNvSpPr/>
          <p:nvPr/>
        </p:nvSpPr>
        <p:spPr>
          <a:xfrm>
            <a:off x="9526354" y="2651856"/>
            <a:ext cx="1021199" cy="2472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aseline="-25000"/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5C927A11-C898-96F9-7861-CB7B0D0D7CA8}"/>
              </a:ext>
            </a:extLst>
          </p:cNvPr>
          <p:cNvSpPr txBox="1"/>
          <p:nvPr/>
        </p:nvSpPr>
        <p:spPr>
          <a:xfrm>
            <a:off x="9454308" y="1845258"/>
            <a:ext cx="11731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i="1" baseline="-25000">
                <a:solidFill>
                  <a:srgbClr val="0070C0"/>
                </a:solidFill>
              </a:rPr>
              <a:t>Order BBs and reaction optimisation</a:t>
            </a:r>
          </a:p>
        </p:txBody>
      </p:sp>
      <p:sp>
        <p:nvSpPr>
          <p:cNvPr id="235" name="Arrow: Right 234">
            <a:extLst>
              <a:ext uri="{FF2B5EF4-FFF2-40B4-BE49-F238E27FC236}">
                <a16:creationId xmlns:a16="http://schemas.microsoft.com/office/drawing/2014/main" id="{BB786D7B-75EF-C06E-6E66-6FF794AD4DD5}"/>
              </a:ext>
            </a:extLst>
          </p:cNvPr>
          <p:cNvSpPr/>
          <p:nvPr/>
        </p:nvSpPr>
        <p:spPr>
          <a:xfrm rot="5400000">
            <a:off x="11110370" y="2655926"/>
            <a:ext cx="329885" cy="22649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aseline="-25000"/>
          </a:p>
        </p:txBody>
      </p:sp>
      <p:pic>
        <p:nvPicPr>
          <p:cNvPr id="236" name="Picture 235" descr="Chart, line chart&#10;&#10;Description automatically generated">
            <a:extLst>
              <a:ext uri="{FF2B5EF4-FFF2-40B4-BE49-F238E27FC236}">
                <a16:creationId xmlns:a16="http://schemas.microsoft.com/office/drawing/2014/main" id="{FF3297F4-3917-64C5-88C2-38E0399A2A9C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0738030" y="3688527"/>
            <a:ext cx="1157904" cy="824336"/>
          </a:xfrm>
          <a:prstGeom prst="rect">
            <a:avLst/>
          </a:prstGeom>
        </p:spPr>
      </p:pic>
      <p:pic>
        <p:nvPicPr>
          <p:cNvPr id="237" name="Picture 4">
            <a:extLst>
              <a:ext uri="{FF2B5EF4-FFF2-40B4-BE49-F238E27FC236}">
                <a16:creationId xmlns:a16="http://schemas.microsoft.com/office/drawing/2014/main" id="{BA6760F0-6049-B97D-7793-F384630E83C1}"/>
              </a:ext>
            </a:extLst>
          </p:cNvPr>
          <p:cNvPicPr>
            <a:picLocks noChangeAspect="1"/>
          </p:cNvPicPr>
          <p:nvPr/>
        </p:nvPicPr>
        <p:blipFill rotWithShape="1">
          <a:blip r:embed="rId21"/>
          <a:srcRect t="14134" b="16349"/>
          <a:stretch/>
        </p:blipFill>
        <p:spPr>
          <a:xfrm>
            <a:off x="10704397" y="2957352"/>
            <a:ext cx="1173171" cy="699722"/>
          </a:xfrm>
          <a:prstGeom prst="rect">
            <a:avLst/>
          </a:prstGeom>
        </p:spPr>
      </p:pic>
      <p:sp>
        <p:nvSpPr>
          <p:cNvPr id="238" name="TextBox 237">
            <a:extLst>
              <a:ext uri="{FF2B5EF4-FFF2-40B4-BE49-F238E27FC236}">
                <a16:creationId xmlns:a16="http://schemas.microsoft.com/office/drawing/2014/main" id="{F6AAB224-9F66-5777-9503-0190C5EC70B0}"/>
              </a:ext>
            </a:extLst>
          </p:cNvPr>
          <p:cNvSpPr txBox="1"/>
          <p:nvPr/>
        </p:nvSpPr>
        <p:spPr>
          <a:xfrm>
            <a:off x="10765529" y="4136326"/>
            <a:ext cx="11731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b="1" i="1" baseline="-25000">
                <a:solidFill>
                  <a:srgbClr val="0070C0"/>
                </a:solidFill>
              </a:rPr>
              <a:t>Structure and biophysics</a:t>
            </a:r>
          </a:p>
        </p:txBody>
      </p:sp>
      <p:sp>
        <p:nvSpPr>
          <p:cNvPr id="239" name="Rectangle 238">
            <a:extLst>
              <a:ext uri="{FF2B5EF4-FFF2-40B4-BE49-F238E27FC236}">
                <a16:creationId xmlns:a16="http://schemas.microsoft.com/office/drawing/2014/main" id="{A57B0AA7-E767-5A1B-7FA8-4000C75CD67C}"/>
              </a:ext>
            </a:extLst>
          </p:cNvPr>
          <p:cNvSpPr/>
          <p:nvPr/>
        </p:nvSpPr>
        <p:spPr>
          <a:xfrm>
            <a:off x="4717607" y="1153608"/>
            <a:ext cx="2988455" cy="3351869"/>
          </a:xfrm>
          <a:prstGeom prst="rect">
            <a:avLst/>
          </a:prstGeom>
          <a:solidFill>
            <a:schemeClr val="accent1">
              <a:lumMod val="20000"/>
              <a:lumOff val="80000"/>
              <a:alpha val="3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0" name="Oval 239">
            <a:extLst>
              <a:ext uri="{FF2B5EF4-FFF2-40B4-BE49-F238E27FC236}">
                <a16:creationId xmlns:a16="http://schemas.microsoft.com/office/drawing/2014/main" id="{4FB8324B-D2DD-2D9F-A0CD-177631831066}"/>
              </a:ext>
            </a:extLst>
          </p:cNvPr>
          <p:cNvSpPr/>
          <p:nvPr/>
        </p:nvSpPr>
        <p:spPr>
          <a:xfrm>
            <a:off x="1430949" y="5758465"/>
            <a:ext cx="133525" cy="136279"/>
          </a:xfrm>
          <a:prstGeom prst="ellipse">
            <a:avLst/>
          </a:prstGeom>
          <a:solidFill>
            <a:srgbClr val="FFC000">
              <a:alpha val="72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1" name="Oval 240">
            <a:extLst>
              <a:ext uri="{FF2B5EF4-FFF2-40B4-BE49-F238E27FC236}">
                <a16:creationId xmlns:a16="http://schemas.microsoft.com/office/drawing/2014/main" id="{77E846BD-4DB8-CBA0-E1CD-B46528EC4042}"/>
              </a:ext>
            </a:extLst>
          </p:cNvPr>
          <p:cNvSpPr/>
          <p:nvPr/>
        </p:nvSpPr>
        <p:spPr>
          <a:xfrm>
            <a:off x="10605664" y="5757177"/>
            <a:ext cx="133525" cy="136279"/>
          </a:xfrm>
          <a:prstGeom prst="ellipse">
            <a:avLst/>
          </a:prstGeom>
          <a:solidFill>
            <a:srgbClr val="FFC000">
              <a:alpha val="72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2" name="Oval 241">
            <a:extLst>
              <a:ext uri="{FF2B5EF4-FFF2-40B4-BE49-F238E27FC236}">
                <a16:creationId xmlns:a16="http://schemas.microsoft.com/office/drawing/2014/main" id="{1017718C-9F54-5A6B-D55B-46FF6E7BF5E3}"/>
              </a:ext>
            </a:extLst>
          </p:cNvPr>
          <p:cNvSpPr/>
          <p:nvPr/>
        </p:nvSpPr>
        <p:spPr>
          <a:xfrm>
            <a:off x="10926869" y="5194037"/>
            <a:ext cx="133525" cy="136279"/>
          </a:xfrm>
          <a:prstGeom prst="ellipse">
            <a:avLst/>
          </a:prstGeom>
          <a:solidFill>
            <a:srgbClr val="FF0000">
              <a:alpha val="42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3" name="Oval 242">
            <a:extLst>
              <a:ext uri="{FF2B5EF4-FFF2-40B4-BE49-F238E27FC236}">
                <a16:creationId xmlns:a16="http://schemas.microsoft.com/office/drawing/2014/main" id="{FC407FFD-6163-9654-4EC0-B5B106E90A84}"/>
              </a:ext>
            </a:extLst>
          </p:cNvPr>
          <p:cNvSpPr/>
          <p:nvPr/>
        </p:nvSpPr>
        <p:spPr>
          <a:xfrm>
            <a:off x="1748077" y="5204682"/>
            <a:ext cx="133525" cy="136279"/>
          </a:xfrm>
          <a:prstGeom prst="ellipse">
            <a:avLst/>
          </a:prstGeom>
          <a:solidFill>
            <a:srgbClr val="FF0000">
              <a:alpha val="42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4" name="Oval 243">
            <a:extLst>
              <a:ext uri="{FF2B5EF4-FFF2-40B4-BE49-F238E27FC236}">
                <a16:creationId xmlns:a16="http://schemas.microsoft.com/office/drawing/2014/main" id="{CEEC8750-2018-0BC8-00D2-CB00E56C7B8E}"/>
              </a:ext>
            </a:extLst>
          </p:cNvPr>
          <p:cNvSpPr/>
          <p:nvPr/>
        </p:nvSpPr>
        <p:spPr>
          <a:xfrm>
            <a:off x="618369" y="5195694"/>
            <a:ext cx="133525" cy="136279"/>
          </a:xfrm>
          <a:prstGeom prst="ellipse">
            <a:avLst/>
          </a:prstGeom>
          <a:solidFill>
            <a:srgbClr val="FF0000">
              <a:alpha val="42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5" name="Oval 244">
            <a:extLst>
              <a:ext uri="{FF2B5EF4-FFF2-40B4-BE49-F238E27FC236}">
                <a16:creationId xmlns:a16="http://schemas.microsoft.com/office/drawing/2014/main" id="{8A9E3C29-2AD8-457C-ACAD-33E372AD8894}"/>
              </a:ext>
            </a:extLst>
          </p:cNvPr>
          <p:cNvSpPr/>
          <p:nvPr/>
        </p:nvSpPr>
        <p:spPr>
          <a:xfrm>
            <a:off x="3091893" y="5194037"/>
            <a:ext cx="133525" cy="136279"/>
          </a:xfrm>
          <a:prstGeom prst="ellipse">
            <a:avLst/>
          </a:prstGeom>
          <a:solidFill>
            <a:srgbClr val="FF0000">
              <a:alpha val="42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6" name="TextBox 245">
            <a:extLst>
              <a:ext uri="{FF2B5EF4-FFF2-40B4-BE49-F238E27FC236}">
                <a16:creationId xmlns:a16="http://schemas.microsoft.com/office/drawing/2014/main" id="{FF0D98D8-1A83-C869-0CAF-E5E9B073BE2E}"/>
              </a:ext>
            </a:extLst>
          </p:cNvPr>
          <p:cNvSpPr txBox="1"/>
          <p:nvPr/>
        </p:nvSpPr>
        <p:spPr>
          <a:xfrm>
            <a:off x="9540802" y="6143046"/>
            <a:ext cx="20905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0" i="0" u="none" strike="noStrike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TRY-UNI-2eddb1ff-7</a:t>
            </a:r>
            <a:r>
              <a:rPr lang="en-GB"/>
              <a:t> </a:t>
            </a:r>
          </a:p>
        </p:txBody>
      </p:sp>
      <p:sp>
        <p:nvSpPr>
          <p:cNvPr id="265" name="TextBox 264">
            <a:extLst>
              <a:ext uri="{FF2B5EF4-FFF2-40B4-BE49-F238E27FC236}">
                <a16:creationId xmlns:a16="http://schemas.microsoft.com/office/drawing/2014/main" id="{56CB53FF-0F2B-4364-CFE1-26F7840358A9}"/>
              </a:ext>
            </a:extLst>
          </p:cNvPr>
          <p:cNvSpPr txBox="1"/>
          <p:nvPr/>
        </p:nvSpPr>
        <p:spPr>
          <a:xfrm>
            <a:off x="162115" y="6568482"/>
            <a:ext cx="599307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b="1" i="1">
                <a:solidFill>
                  <a:srgbClr val="FF0000"/>
                </a:solidFill>
              </a:rPr>
              <a:t>Merge design and Manifold directed expansion points </a:t>
            </a:r>
          </a:p>
        </p:txBody>
      </p:sp>
      <p:sp>
        <p:nvSpPr>
          <p:cNvPr id="266" name="Oval 265">
            <a:extLst>
              <a:ext uri="{FF2B5EF4-FFF2-40B4-BE49-F238E27FC236}">
                <a16:creationId xmlns:a16="http://schemas.microsoft.com/office/drawing/2014/main" id="{C08959FF-1DBF-0322-11AB-C6103FCAABB5}"/>
              </a:ext>
            </a:extLst>
          </p:cNvPr>
          <p:cNvSpPr/>
          <p:nvPr/>
        </p:nvSpPr>
        <p:spPr>
          <a:xfrm>
            <a:off x="210067" y="6277073"/>
            <a:ext cx="304827" cy="285316"/>
          </a:xfrm>
          <a:prstGeom prst="ellipse">
            <a:avLst/>
          </a:prstGeom>
          <a:solidFill>
            <a:srgbClr val="FFC000">
              <a:alpha val="72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7" name="Oval 266">
            <a:extLst>
              <a:ext uri="{FF2B5EF4-FFF2-40B4-BE49-F238E27FC236}">
                <a16:creationId xmlns:a16="http://schemas.microsoft.com/office/drawing/2014/main" id="{9F63BCE3-3BF5-0BE0-8179-C04032C0D9EC}"/>
              </a:ext>
            </a:extLst>
          </p:cNvPr>
          <p:cNvSpPr/>
          <p:nvPr/>
        </p:nvSpPr>
        <p:spPr>
          <a:xfrm>
            <a:off x="2293925" y="6248682"/>
            <a:ext cx="304827" cy="285316"/>
          </a:xfrm>
          <a:prstGeom prst="ellipse">
            <a:avLst/>
          </a:prstGeom>
          <a:solidFill>
            <a:srgbClr val="FF949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9" name="Oval 268">
            <a:extLst>
              <a:ext uri="{FF2B5EF4-FFF2-40B4-BE49-F238E27FC236}">
                <a16:creationId xmlns:a16="http://schemas.microsoft.com/office/drawing/2014/main" id="{3B4591A0-7D9C-9059-F15B-3995833CCFBB}"/>
              </a:ext>
            </a:extLst>
          </p:cNvPr>
          <p:cNvSpPr/>
          <p:nvPr/>
        </p:nvSpPr>
        <p:spPr>
          <a:xfrm>
            <a:off x="9814576" y="5221186"/>
            <a:ext cx="133525" cy="136279"/>
          </a:xfrm>
          <a:prstGeom prst="ellipse">
            <a:avLst/>
          </a:prstGeom>
          <a:solidFill>
            <a:srgbClr val="FF0000">
              <a:alpha val="42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11006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16F5D0F-827B-BEEA-EF01-167050DE374D}"/>
              </a:ext>
            </a:extLst>
          </p:cNvPr>
          <p:cNvSpPr txBox="1">
            <a:spLocks/>
          </p:cNvSpPr>
          <p:nvPr/>
        </p:nvSpPr>
        <p:spPr>
          <a:xfrm>
            <a:off x="0" y="239119"/>
            <a:ext cx="8292662" cy="711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1" kern="1200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1pPr>
          </a:lstStyle>
          <a:p>
            <a:r>
              <a:rPr lang="en-US" sz="3200"/>
              <a:t>10 – 100x sampling of fragment merges within catalogue budget</a:t>
            </a:r>
            <a:endParaRPr lang="en-GB" sz="3200"/>
          </a:p>
        </p:txBody>
      </p:sp>
      <p:pic>
        <p:nvPicPr>
          <p:cNvPr id="128" name="Picture 127">
            <a:extLst>
              <a:ext uri="{FF2B5EF4-FFF2-40B4-BE49-F238E27FC236}">
                <a16:creationId xmlns:a16="http://schemas.microsoft.com/office/drawing/2014/main" id="{B3620B97-363D-BB17-3F6C-9DFAF36E34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956" y="4901727"/>
            <a:ext cx="11642511" cy="1254881"/>
          </a:xfrm>
          <a:prstGeom prst="rect">
            <a:avLst/>
          </a:prstGeom>
        </p:spPr>
      </p:pic>
      <p:sp>
        <p:nvSpPr>
          <p:cNvPr id="129" name="Oval 128">
            <a:extLst>
              <a:ext uri="{FF2B5EF4-FFF2-40B4-BE49-F238E27FC236}">
                <a16:creationId xmlns:a16="http://schemas.microsoft.com/office/drawing/2014/main" id="{1A185F06-6A3D-0EEE-6A94-8A90837654D6}"/>
              </a:ext>
            </a:extLst>
          </p:cNvPr>
          <p:cNvSpPr/>
          <p:nvPr/>
        </p:nvSpPr>
        <p:spPr>
          <a:xfrm>
            <a:off x="2769565" y="4863725"/>
            <a:ext cx="133525" cy="136279"/>
          </a:xfrm>
          <a:prstGeom prst="ellipse">
            <a:avLst/>
          </a:prstGeom>
          <a:solidFill>
            <a:srgbClr val="FFC000">
              <a:alpha val="72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A67B63B5-ECCB-FEF4-E327-690C09A705FF}"/>
              </a:ext>
            </a:extLst>
          </p:cNvPr>
          <p:cNvSpPr/>
          <p:nvPr/>
        </p:nvSpPr>
        <p:spPr>
          <a:xfrm>
            <a:off x="9208353" y="4869052"/>
            <a:ext cx="133525" cy="136279"/>
          </a:xfrm>
          <a:prstGeom prst="ellipse">
            <a:avLst/>
          </a:prstGeom>
          <a:solidFill>
            <a:srgbClr val="FFC000">
              <a:alpha val="72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31" name="Picture 130">
            <a:extLst>
              <a:ext uri="{FF2B5EF4-FFF2-40B4-BE49-F238E27FC236}">
                <a16:creationId xmlns:a16="http://schemas.microsoft.com/office/drawing/2014/main" id="{70C1772C-010B-4413-0895-0563FD7DCA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978" y="2058633"/>
            <a:ext cx="1065159" cy="1104067"/>
          </a:xfrm>
          <a:prstGeom prst="ellipse">
            <a:avLst/>
          </a:prstGeom>
        </p:spPr>
      </p:pic>
      <p:pic>
        <p:nvPicPr>
          <p:cNvPr id="132" name="Picture 131" descr="A black and white sign&#10;&#10;Description automatically generated with low confidence">
            <a:extLst>
              <a:ext uri="{FF2B5EF4-FFF2-40B4-BE49-F238E27FC236}">
                <a16:creationId xmlns:a16="http://schemas.microsoft.com/office/drawing/2014/main" id="{14E70465-00C6-4871-E6E9-B3375C56C5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3316" y="3025115"/>
            <a:ext cx="948581" cy="209969"/>
          </a:xfrm>
          <a:prstGeom prst="rect">
            <a:avLst/>
          </a:prstGeom>
        </p:spPr>
      </p:pic>
      <p:sp>
        <p:nvSpPr>
          <p:cNvPr id="133" name="TextBox 132">
            <a:extLst>
              <a:ext uri="{FF2B5EF4-FFF2-40B4-BE49-F238E27FC236}">
                <a16:creationId xmlns:a16="http://schemas.microsoft.com/office/drawing/2014/main" id="{6AB3FE9C-C157-D0F9-6D76-C9CB8EA65AE8}"/>
              </a:ext>
            </a:extLst>
          </p:cNvPr>
          <p:cNvSpPr txBox="1"/>
          <p:nvPr/>
        </p:nvSpPr>
        <p:spPr>
          <a:xfrm>
            <a:off x="1019485" y="2055471"/>
            <a:ext cx="15044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i="1" baseline="-25000">
                <a:solidFill>
                  <a:srgbClr val="0070C0"/>
                </a:solidFill>
              </a:rPr>
              <a:t>Merge enumeration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621B4C30-E8D9-9668-21D8-F59AB225C306}"/>
              </a:ext>
            </a:extLst>
          </p:cNvPr>
          <p:cNvSpPr txBox="1"/>
          <p:nvPr/>
        </p:nvSpPr>
        <p:spPr>
          <a:xfrm>
            <a:off x="3492478" y="1932872"/>
            <a:ext cx="13899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i="1" baseline="-25000">
                <a:solidFill>
                  <a:srgbClr val="0070C0"/>
                </a:solidFill>
              </a:rPr>
              <a:t> Retrosynthesis with digitised reactions</a:t>
            </a:r>
          </a:p>
        </p:txBody>
      </p:sp>
      <p:pic>
        <p:nvPicPr>
          <p:cNvPr id="135" name="Picture 4" descr="https://opentrons.com/static/ot2_hero-dee886c869747c233d5d09420bc2081c.jpg">
            <a:extLst>
              <a:ext uri="{FF2B5EF4-FFF2-40B4-BE49-F238E27FC236}">
                <a16:creationId xmlns:a16="http://schemas.microsoft.com/office/drawing/2014/main" id="{12DFCC29-8750-E516-36DE-F9BF51ED5F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704397" y="1310627"/>
            <a:ext cx="1173172" cy="121044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136" name="TextBox 135">
            <a:extLst>
              <a:ext uri="{FF2B5EF4-FFF2-40B4-BE49-F238E27FC236}">
                <a16:creationId xmlns:a16="http://schemas.microsoft.com/office/drawing/2014/main" id="{81653A4B-74FE-14CC-4765-7C5A3070D247}"/>
              </a:ext>
            </a:extLst>
          </p:cNvPr>
          <p:cNvSpPr txBox="1"/>
          <p:nvPr/>
        </p:nvSpPr>
        <p:spPr>
          <a:xfrm>
            <a:off x="10596139" y="1473374"/>
            <a:ext cx="13583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b="1" i="1" baseline="-25000">
                <a:solidFill>
                  <a:srgbClr val="FF0000"/>
                </a:solidFill>
              </a:rPr>
              <a:t>CAR</a:t>
            </a:r>
          </a:p>
          <a:p>
            <a:pPr algn="ctr"/>
            <a:r>
              <a:rPr lang="en-GB" sz="2000" b="1" i="1" baseline="-25000">
                <a:solidFill>
                  <a:srgbClr val="FF0000"/>
                </a:solidFill>
              </a:rPr>
              <a:t>Synthesis</a:t>
            </a:r>
          </a:p>
        </p:txBody>
      </p:sp>
      <p:sp>
        <p:nvSpPr>
          <p:cNvPr id="137" name="Arrow: Right 136">
            <a:extLst>
              <a:ext uri="{FF2B5EF4-FFF2-40B4-BE49-F238E27FC236}">
                <a16:creationId xmlns:a16="http://schemas.microsoft.com/office/drawing/2014/main" id="{91840346-1939-63CF-C2EE-179FDA8B6974}"/>
              </a:ext>
            </a:extLst>
          </p:cNvPr>
          <p:cNvSpPr/>
          <p:nvPr/>
        </p:nvSpPr>
        <p:spPr>
          <a:xfrm>
            <a:off x="1257818" y="2630959"/>
            <a:ext cx="1021199" cy="2472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aseline="-25000"/>
          </a:p>
        </p:txBody>
      </p: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A8FFD951-441A-9E78-5584-72B27532079D}"/>
              </a:ext>
            </a:extLst>
          </p:cNvPr>
          <p:cNvGrpSpPr/>
          <p:nvPr/>
        </p:nvGrpSpPr>
        <p:grpSpPr>
          <a:xfrm>
            <a:off x="2354090" y="2062600"/>
            <a:ext cx="1256329" cy="1183272"/>
            <a:chOff x="2295445" y="665208"/>
            <a:chExt cx="7019953" cy="6084180"/>
          </a:xfrm>
        </p:grpSpPr>
        <p:pic>
          <p:nvPicPr>
            <p:cNvPr id="139" name="Picture 138" descr="Chart, radar chart&#10;&#10;Description automatically generated">
              <a:extLst>
                <a:ext uri="{FF2B5EF4-FFF2-40B4-BE49-F238E27FC236}">
                  <a16:creationId xmlns:a16="http://schemas.microsoft.com/office/drawing/2014/main" id="{C7C35108-F5DE-BEEC-F464-97F60EB4070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844601" y="1131301"/>
              <a:ext cx="5977827" cy="5293435"/>
            </a:xfrm>
            <a:prstGeom prst="rect">
              <a:avLst/>
            </a:prstGeom>
          </p:spPr>
        </p:pic>
        <p:pic>
          <p:nvPicPr>
            <p:cNvPr id="140" name="Picture 139">
              <a:extLst>
                <a:ext uri="{FF2B5EF4-FFF2-40B4-BE49-F238E27FC236}">
                  <a16:creationId xmlns:a16="http://schemas.microsoft.com/office/drawing/2014/main" id="{6291E6F6-ED1B-B5AC-3BBE-7A725790B4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788726" y="4555309"/>
              <a:ext cx="487648" cy="535852"/>
            </a:xfrm>
            <a:prstGeom prst="rect">
              <a:avLst/>
            </a:prstGeom>
          </p:spPr>
        </p:pic>
        <p:pic>
          <p:nvPicPr>
            <p:cNvPr id="141" name="Picture 140">
              <a:extLst>
                <a:ext uri="{FF2B5EF4-FFF2-40B4-BE49-F238E27FC236}">
                  <a16:creationId xmlns:a16="http://schemas.microsoft.com/office/drawing/2014/main" id="{63D63E22-4D18-AB90-B051-FCFA7DAC03E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611497" y="2697781"/>
              <a:ext cx="540752" cy="535852"/>
            </a:xfrm>
            <a:prstGeom prst="rect">
              <a:avLst/>
            </a:prstGeom>
          </p:spPr>
        </p:pic>
        <p:pic>
          <p:nvPicPr>
            <p:cNvPr id="142" name="Picture 141">
              <a:extLst>
                <a:ext uri="{FF2B5EF4-FFF2-40B4-BE49-F238E27FC236}">
                  <a16:creationId xmlns:a16="http://schemas.microsoft.com/office/drawing/2014/main" id="{CB312C45-BDB6-D5BB-8AF6-735C99457F9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810901" y="5702004"/>
              <a:ext cx="540752" cy="535852"/>
            </a:xfrm>
            <a:prstGeom prst="rect">
              <a:avLst/>
            </a:prstGeom>
          </p:spPr>
        </p:pic>
        <p:pic>
          <p:nvPicPr>
            <p:cNvPr id="143" name="Picture 142">
              <a:extLst>
                <a:ext uri="{FF2B5EF4-FFF2-40B4-BE49-F238E27FC236}">
                  <a16:creationId xmlns:a16="http://schemas.microsoft.com/office/drawing/2014/main" id="{4FE80419-CEBB-A50A-EFE2-B67DAEAB052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247974" y="5732966"/>
              <a:ext cx="540752" cy="535852"/>
            </a:xfrm>
            <a:prstGeom prst="rect">
              <a:avLst/>
            </a:prstGeom>
          </p:spPr>
        </p:pic>
        <p:pic>
          <p:nvPicPr>
            <p:cNvPr id="144" name="Picture 143">
              <a:extLst>
                <a:ext uri="{FF2B5EF4-FFF2-40B4-BE49-F238E27FC236}">
                  <a16:creationId xmlns:a16="http://schemas.microsoft.com/office/drawing/2014/main" id="{A2FFA4F3-8A46-A49A-76A1-789B0F8DAA0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503503" y="708409"/>
              <a:ext cx="540752" cy="535852"/>
            </a:xfrm>
            <a:prstGeom prst="rect">
              <a:avLst/>
            </a:prstGeom>
          </p:spPr>
        </p:pic>
        <p:pic>
          <p:nvPicPr>
            <p:cNvPr id="145" name="Picture 144">
              <a:extLst>
                <a:ext uri="{FF2B5EF4-FFF2-40B4-BE49-F238E27FC236}">
                  <a16:creationId xmlns:a16="http://schemas.microsoft.com/office/drawing/2014/main" id="{1D6DE91D-9F49-4E95-3729-A4B57027809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779179" y="702673"/>
              <a:ext cx="540752" cy="535852"/>
            </a:xfrm>
            <a:prstGeom prst="rect">
              <a:avLst/>
            </a:prstGeom>
          </p:spPr>
        </p:pic>
        <p:pic>
          <p:nvPicPr>
            <p:cNvPr id="146" name="Picture 145">
              <a:extLst>
                <a:ext uri="{FF2B5EF4-FFF2-40B4-BE49-F238E27FC236}">
                  <a16:creationId xmlns:a16="http://schemas.microsoft.com/office/drawing/2014/main" id="{21195574-6C9A-5813-963A-FE2F940A5BD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774646" y="3337667"/>
              <a:ext cx="540752" cy="535852"/>
            </a:xfrm>
            <a:prstGeom prst="rect">
              <a:avLst/>
            </a:prstGeom>
          </p:spPr>
        </p:pic>
        <p:pic>
          <p:nvPicPr>
            <p:cNvPr id="147" name="Picture 146">
              <a:extLst>
                <a:ext uri="{FF2B5EF4-FFF2-40B4-BE49-F238E27FC236}">
                  <a16:creationId xmlns:a16="http://schemas.microsoft.com/office/drawing/2014/main" id="{AB715294-FBBD-8160-E161-83218557B3E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127868" y="985699"/>
              <a:ext cx="487648" cy="535852"/>
            </a:xfrm>
            <a:prstGeom prst="rect">
              <a:avLst/>
            </a:prstGeom>
          </p:spPr>
        </p:pic>
        <p:pic>
          <p:nvPicPr>
            <p:cNvPr id="148" name="Picture 147">
              <a:extLst>
                <a:ext uri="{FF2B5EF4-FFF2-40B4-BE49-F238E27FC236}">
                  <a16:creationId xmlns:a16="http://schemas.microsoft.com/office/drawing/2014/main" id="{AA41AB7F-6E7D-039E-B597-A0F5B20CA39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522351" y="5062856"/>
              <a:ext cx="477300" cy="535852"/>
            </a:xfrm>
            <a:prstGeom prst="rect">
              <a:avLst/>
            </a:prstGeom>
          </p:spPr>
        </p:pic>
        <p:pic>
          <p:nvPicPr>
            <p:cNvPr id="149" name="Picture 148">
              <a:extLst>
                <a:ext uri="{FF2B5EF4-FFF2-40B4-BE49-F238E27FC236}">
                  <a16:creationId xmlns:a16="http://schemas.microsoft.com/office/drawing/2014/main" id="{3B3DA394-2E09-97BC-DFF9-4E20692F21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451385" y="2823612"/>
              <a:ext cx="522747" cy="535852"/>
            </a:xfrm>
            <a:prstGeom prst="rect">
              <a:avLst/>
            </a:prstGeom>
          </p:spPr>
        </p:pic>
        <p:pic>
          <p:nvPicPr>
            <p:cNvPr id="150" name="Picture 149">
              <a:extLst>
                <a:ext uri="{FF2B5EF4-FFF2-40B4-BE49-F238E27FC236}">
                  <a16:creationId xmlns:a16="http://schemas.microsoft.com/office/drawing/2014/main" id="{5FFEC750-A594-50B6-58A7-E01E55D9B8E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658948" y="2290812"/>
              <a:ext cx="548626" cy="535852"/>
            </a:xfrm>
            <a:prstGeom prst="rect">
              <a:avLst/>
            </a:prstGeom>
          </p:spPr>
        </p:pic>
        <p:pic>
          <p:nvPicPr>
            <p:cNvPr id="151" name="Picture 150">
              <a:extLst>
                <a:ext uri="{FF2B5EF4-FFF2-40B4-BE49-F238E27FC236}">
                  <a16:creationId xmlns:a16="http://schemas.microsoft.com/office/drawing/2014/main" id="{DE265658-2D87-31FD-7341-4F4F8959341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044775" y="1801579"/>
              <a:ext cx="577200" cy="535852"/>
            </a:xfrm>
            <a:prstGeom prst="rect">
              <a:avLst/>
            </a:prstGeom>
          </p:spPr>
        </p:pic>
        <p:pic>
          <p:nvPicPr>
            <p:cNvPr id="152" name="Picture 151">
              <a:extLst>
                <a:ext uri="{FF2B5EF4-FFF2-40B4-BE49-F238E27FC236}">
                  <a16:creationId xmlns:a16="http://schemas.microsoft.com/office/drawing/2014/main" id="{381F4187-556D-2614-5577-BF72809C886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8595030" y="5264817"/>
              <a:ext cx="613223" cy="535852"/>
            </a:xfrm>
            <a:prstGeom prst="rect">
              <a:avLst/>
            </a:prstGeom>
          </p:spPr>
        </p:pic>
        <p:pic>
          <p:nvPicPr>
            <p:cNvPr id="153" name="Picture 152">
              <a:extLst>
                <a:ext uri="{FF2B5EF4-FFF2-40B4-BE49-F238E27FC236}">
                  <a16:creationId xmlns:a16="http://schemas.microsoft.com/office/drawing/2014/main" id="{1B25460D-0EC2-3172-0297-D11B45782CA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7749287" y="6213536"/>
              <a:ext cx="481837" cy="535852"/>
            </a:xfrm>
            <a:prstGeom prst="rect">
              <a:avLst/>
            </a:prstGeom>
          </p:spPr>
        </p:pic>
        <p:pic>
          <p:nvPicPr>
            <p:cNvPr id="154" name="Picture 153">
              <a:extLst>
                <a:ext uri="{FF2B5EF4-FFF2-40B4-BE49-F238E27FC236}">
                  <a16:creationId xmlns:a16="http://schemas.microsoft.com/office/drawing/2014/main" id="{AF7A19C1-E16C-5240-181B-0D506E7E82D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6203270" y="665208"/>
              <a:ext cx="429544" cy="535852"/>
            </a:xfrm>
            <a:prstGeom prst="rect">
              <a:avLst/>
            </a:prstGeom>
          </p:spPr>
        </p:pic>
        <p:pic>
          <p:nvPicPr>
            <p:cNvPr id="155" name="Picture 154">
              <a:extLst>
                <a:ext uri="{FF2B5EF4-FFF2-40B4-BE49-F238E27FC236}">
                  <a16:creationId xmlns:a16="http://schemas.microsoft.com/office/drawing/2014/main" id="{DDDE4EEE-08BF-B990-4A81-E90F722DC6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2295445" y="3577614"/>
              <a:ext cx="477300" cy="535852"/>
            </a:xfrm>
            <a:prstGeom prst="rect">
              <a:avLst/>
            </a:prstGeom>
          </p:spPr>
        </p:pic>
      </p:grpSp>
      <p:sp>
        <p:nvSpPr>
          <p:cNvPr id="156" name="Arrow: Right 155">
            <a:extLst>
              <a:ext uri="{FF2B5EF4-FFF2-40B4-BE49-F238E27FC236}">
                <a16:creationId xmlns:a16="http://schemas.microsoft.com/office/drawing/2014/main" id="{C6F5BE2F-B43D-6697-23E9-5A0AB3B5264A}"/>
              </a:ext>
            </a:extLst>
          </p:cNvPr>
          <p:cNvSpPr/>
          <p:nvPr/>
        </p:nvSpPr>
        <p:spPr>
          <a:xfrm>
            <a:off x="3664548" y="2684122"/>
            <a:ext cx="1021199" cy="2472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aseline="-25000"/>
          </a:p>
        </p:txBody>
      </p: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5557C2FE-D5CC-CE4B-40B5-55E5ED6369BD}"/>
              </a:ext>
            </a:extLst>
          </p:cNvPr>
          <p:cNvGrpSpPr/>
          <p:nvPr/>
        </p:nvGrpSpPr>
        <p:grpSpPr>
          <a:xfrm>
            <a:off x="4855992" y="1703042"/>
            <a:ext cx="1107992" cy="2241085"/>
            <a:chOff x="848258" y="-619944"/>
            <a:chExt cx="1209141" cy="2445675"/>
          </a:xfrm>
        </p:grpSpPr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EC6017CD-157E-14BE-F3E2-37918AB30458}"/>
                </a:ext>
              </a:extLst>
            </p:cNvPr>
            <p:cNvSpPr/>
            <p:nvPr/>
          </p:nvSpPr>
          <p:spPr>
            <a:xfrm>
              <a:off x="848258" y="-619944"/>
              <a:ext cx="1209141" cy="159675"/>
            </a:xfrm>
            <a:prstGeom prst="rect">
              <a:avLst/>
            </a:prstGeom>
            <a:solidFill>
              <a:srgbClr val="7030A0"/>
            </a:solidFill>
            <a:ln w="38100">
              <a:solidFill>
                <a:srgbClr val="2F528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aseline="-25000"/>
            </a:p>
          </p:txBody>
        </p:sp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FE84B288-E9A5-508A-EACD-1028F89A3001}"/>
                </a:ext>
              </a:extLst>
            </p:cNvPr>
            <p:cNvSpPr/>
            <p:nvPr/>
          </p:nvSpPr>
          <p:spPr>
            <a:xfrm>
              <a:off x="848258" y="-467544"/>
              <a:ext cx="1209141" cy="159675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900" baseline="-25000"/>
            </a:p>
          </p:txBody>
        </p:sp>
        <p:sp>
          <p:nvSpPr>
            <p:cNvPr id="160" name="Rectangle 159">
              <a:extLst>
                <a:ext uri="{FF2B5EF4-FFF2-40B4-BE49-F238E27FC236}">
                  <a16:creationId xmlns:a16="http://schemas.microsoft.com/office/drawing/2014/main" id="{AC849055-BD86-6F28-7CAC-AA74A183E203}"/>
                </a:ext>
              </a:extLst>
            </p:cNvPr>
            <p:cNvSpPr/>
            <p:nvPr/>
          </p:nvSpPr>
          <p:spPr>
            <a:xfrm>
              <a:off x="848258" y="-315144"/>
              <a:ext cx="1209141" cy="159675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aseline="-25000"/>
            </a:p>
          </p:txBody>
        </p:sp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DE87F68E-7BB2-7C09-45FD-C1017CD0E7D4}"/>
                </a:ext>
              </a:extLst>
            </p:cNvPr>
            <p:cNvSpPr/>
            <p:nvPr/>
          </p:nvSpPr>
          <p:spPr>
            <a:xfrm>
              <a:off x="848258" y="-162744"/>
              <a:ext cx="1209141" cy="159675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aseline="-25000"/>
            </a:p>
          </p:txBody>
        </p:sp>
        <p:sp>
          <p:nvSpPr>
            <p:cNvPr id="162" name="Rectangle 161">
              <a:extLst>
                <a:ext uri="{FF2B5EF4-FFF2-40B4-BE49-F238E27FC236}">
                  <a16:creationId xmlns:a16="http://schemas.microsoft.com/office/drawing/2014/main" id="{4BD784AE-AC61-2EB9-F0B1-D42FC034F916}"/>
                </a:ext>
              </a:extLst>
            </p:cNvPr>
            <p:cNvSpPr/>
            <p:nvPr/>
          </p:nvSpPr>
          <p:spPr>
            <a:xfrm>
              <a:off x="848258" y="-10344"/>
              <a:ext cx="1209141" cy="159675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aseline="-25000"/>
            </a:p>
          </p:txBody>
        </p:sp>
        <p:sp>
          <p:nvSpPr>
            <p:cNvPr id="163" name="Rectangle 162">
              <a:extLst>
                <a:ext uri="{FF2B5EF4-FFF2-40B4-BE49-F238E27FC236}">
                  <a16:creationId xmlns:a16="http://schemas.microsoft.com/office/drawing/2014/main" id="{EF1FEF66-E86B-7E8D-D0DD-2C7A50573B2E}"/>
                </a:ext>
              </a:extLst>
            </p:cNvPr>
            <p:cNvSpPr/>
            <p:nvPr/>
          </p:nvSpPr>
          <p:spPr>
            <a:xfrm>
              <a:off x="848258" y="142056"/>
              <a:ext cx="1209141" cy="159675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aseline="-25000"/>
            </a:p>
          </p:txBody>
        </p:sp>
        <p:sp>
          <p:nvSpPr>
            <p:cNvPr id="164" name="Rectangle 163">
              <a:extLst>
                <a:ext uri="{FF2B5EF4-FFF2-40B4-BE49-F238E27FC236}">
                  <a16:creationId xmlns:a16="http://schemas.microsoft.com/office/drawing/2014/main" id="{1035BC47-1D4B-5EBE-F075-E736F420D5CC}"/>
                </a:ext>
              </a:extLst>
            </p:cNvPr>
            <p:cNvSpPr/>
            <p:nvPr/>
          </p:nvSpPr>
          <p:spPr>
            <a:xfrm>
              <a:off x="848258" y="294456"/>
              <a:ext cx="1209141" cy="159675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aseline="-25000"/>
            </a:p>
          </p:txBody>
        </p:sp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05D25C92-7484-9F8A-E84F-5AD435321D4B}"/>
                </a:ext>
              </a:extLst>
            </p:cNvPr>
            <p:cNvSpPr/>
            <p:nvPr/>
          </p:nvSpPr>
          <p:spPr>
            <a:xfrm>
              <a:off x="848258" y="446856"/>
              <a:ext cx="1209141" cy="159675"/>
            </a:xfrm>
            <a:prstGeom prst="rect">
              <a:avLst/>
            </a:prstGeom>
            <a:solidFill>
              <a:srgbClr val="92D050"/>
            </a:solidFill>
            <a:ln w="38100">
              <a:solidFill>
                <a:srgbClr val="2F528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aseline="-25000"/>
            </a:p>
          </p:txBody>
        </p:sp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E0CF9541-061D-7611-A59B-518D1618B834}"/>
                </a:ext>
              </a:extLst>
            </p:cNvPr>
            <p:cNvSpPr/>
            <p:nvPr/>
          </p:nvSpPr>
          <p:spPr>
            <a:xfrm>
              <a:off x="848258" y="599256"/>
              <a:ext cx="1209141" cy="159675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aseline="-25000"/>
            </a:p>
          </p:txBody>
        </p:sp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9EAB7652-31D5-E7F0-23D0-CBFA83CD04B4}"/>
                </a:ext>
              </a:extLst>
            </p:cNvPr>
            <p:cNvSpPr/>
            <p:nvPr/>
          </p:nvSpPr>
          <p:spPr>
            <a:xfrm>
              <a:off x="848258" y="751656"/>
              <a:ext cx="1209141" cy="159675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aseline="-25000"/>
            </a:p>
          </p:txBody>
        </p:sp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D1BB8A54-51CB-0A18-176B-33B6408189BA}"/>
                </a:ext>
              </a:extLst>
            </p:cNvPr>
            <p:cNvSpPr/>
            <p:nvPr/>
          </p:nvSpPr>
          <p:spPr>
            <a:xfrm>
              <a:off x="848258" y="904056"/>
              <a:ext cx="1209141" cy="159675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aseline="-25000"/>
            </a:p>
          </p:txBody>
        </p:sp>
        <p:sp>
          <p:nvSpPr>
            <p:cNvPr id="169" name="Rectangle 168">
              <a:extLst>
                <a:ext uri="{FF2B5EF4-FFF2-40B4-BE49-F238E27FC236}">
                  <a16:creationId xmlns:a16="http://schemas.microsoft.com/office/drawing/2014/main" id="{EB060E58-66C0-D645-89C2-37D2BA6570EA}"/>
                </a:ext>
              </a:extLst>
            </p:cNvPr>
            <p:cNvSpPr/>
            <p:nvPr/>
          </p:nvSpPr>
          <p:spPr>
            <a:xfrm>
              <a:off x="848258" y="1056456"/>
              <a:ext cx="1209141" cy="159675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aseline="-25000"/>
            </a:p>
          </p:txBody>
        </p:sp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4CC2CA5B-B51E-8971-0614-7BAA871143D4}"/>
                </a:ext>
              </a:extLst>
            </p:cNvPr>
            <p:cNvSpPr/>
            <p:nvPr/>
          </p:nvSpPr>
          <p:spPr>
            <a:xfrm>
              <a:off x="848258" y="1208856"/>
              <a:ext cx="1209141" cy="159675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aseline="-25000"/>
            </a:p>
          </p:txBody>
        </p:sp>
        <p:sp>
          <p:nvSpPr>
            <p:cNvPr id="171" name="Rectangle 170">
              <a:extLst>
                <a:ext uri="{FF2B5EF4-FFF2-40B4-BE49-F238E27FC236}">
                  <a16:creationId xmlns:a16="http://schemas.microsoft.com/office/drawing/2014/main" id="{4E5B38B8-A151-D269-A27E-16821CDAEC4A}"/>
                </a:ext>
              </a:extLst>
            </p:cNvPr>
            <p:cNvSpPr/>
            <p:nvPr/>
          </p:nvSpPr>
          <p:spPr>
            <a:xfrm>
              <a:off x="848258" y="1361256"/>
              <a:ext cx="1209141" cy="159675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aseline="-25000"/>
            </a:p>
          </p:txBody>
        </p:sp>
        <p:sp>
          <p:nvSpPr>
            <p:cNvPr id="172" name="Rectangle 171">
              <a:extLst>
                <a:ext uri="{FF2B5EF4-FFF2-40B4-BE49-F238E27FC236}">
                  <a16:creationId xmlns:a16="http://schemas.microsoft.com/office/drawing/2014/main" id="{7EA40519-8BE4-BADF-2B33-6229DEDF463E}"/>
                </a:ext>
              </a:extLst>
            </p:cNvPr>
            <p:cNvSpPr/>
            <p:nvPr/>
          </p:nvSpPr>
          <p:spPr>
            <a:xfrm>
              <a:off x="848258" y="1513656"/>
              <a:ext cx="1209141" cy="159675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aseline="-25000"/>
            </a:p>
          </p:txBody>
        </p:sp>
        <p:sp>
          <p:nvSpPr>
            <p:cNvPr id="173" name="Rectangle 172">
              <a:extLst>
                <a:ext uri="{FF2B5EF4-FFF2-40B4-BE49-F238E27FC236}">
                  <a16:creationId xmlns:a16="http://schemas.microsoft.com/office/drawing/2014/main" id="{317A8F03-DC39-C1AD-3F1F-A6195EADE1B7}"/>
                </a:ext>
              </a:extLst>
            </p:cNvPr>
            <p:cNvSpPr/>
            <p:nvPr/>
          </p:nvSpPr>
          <p:spPr>
            <a:xfrm>
              <a:off x="848258" y="1666056"/>
              <a:ext cx="1209141" cy="159675"/>
            </a:xfrm>
            <a:prstGeom prst="rect">
              <a:avLst/>
            </a:prstGeom>
            <a:solidFill>
              <a:srgbClr val="FFC000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aseline="-25000"/>
            </a:p>
          </p:txBody>
        </p:sp>
      </p:grpSp>
      <p:pic>
        <p:nvPicPr>
          <p:cNvPr id="174" name="Picture 173">
            <a:extLst>
              <a:ext uri="{FF2B5EF4-FFF2-40B4-BE49-F238E27FC236}">
                <a16:creationId xmlns:a16="http://schemas.microsoft.com/office/drawing/2014/main" id="{0B721D34-6D4F-D851-B704-675145C06060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202692" y="1366059"/>
            <a:ext cx="395862" cy="801193"/>
          </a:xfrm>
          <a:prstGeom prst="rect">
            <a:avLst/>
          </a:prstGeom>
        </p:spPr>
      </p:pic>
      <p:pic>
        <p:nvPicPr>
          <p:cNvPr id="175" name="Picture 174">
            <a:extLst>
              <a:ext uri="{FF2B5EF4-FFF2-40B4-BE49-F238E27FC236}">
                <a16:creationId xmlns:a16="http://schemas.microsoft.com/office/drawing/2014/main" id="{95A03895-978D-4CCB-7586-136CC9F2D231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202692" y="2366910"/>
            <a:ext cx="395862" cy="801194"/>
          </a:xfrm>
          <a:prstGeom prst="rect">
            <a:avLst/>
          </a:prstGeom>
        </p:spPr>
      </p:pic>
      <p:pic>
        <p:nvPicPr>
          <p:cNvPr id="176" name="Picture 175">
            <a:extLst>
              <a:ext uri="{FF2B5EF4-FFF2-40B4-BE49-F238E27FC236}">
                <a16:creationId xmlns:a16="http://schemas.microsoft.com/office/drawing/2014/main" id="{E6895D25-C6DB-5746-9F98-586AB6BE16DC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202692" y="3480153"/>
            <a:ext cx="395862" cy="801194"/>
          </a:xfrm>
          <a:prstGeom prst="rect">
            <a:avLst/>
          </a:prstGeom>
        </p:spPr>
      </p:pic>
      <p:sp>
        <p:nvSpPr>
          <p:cNvPr id="177" name="TextBox 176">
            <a:extLst>
              <a:ext uri="{FF2B5EF4-FFF2-40B4-BE49-F238E27FC236}">
                <a16:creationId xmlns:a16="http://schemas.microsoft.com/office/drawing/2014/main" id="{36122961-60B5-EC03-0B16-1FE91BCD386E}"/>
              </a:ext>
            </a:extLst>
          </p:cNvPr>
          <p:cNvSpPr txBox="1"/>
          <p:nvPr/>
        </p:nvSpPr>
        <p:spPr>
          <a:xfrm>
            <a:off x="4520156" y="1374891"/>
            <a:ext cx="1857633" cy="2564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b="1" i="1" baseline="-25000"/>
              <a:t> Reaction pathways</a:t>
            </a: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CB75FCEF-35FE-1637-4C73-EEEFA575CAD5}"/>
              </a:ext>
            </a:extLst>
          </p:cNvPr>
          <p:cNvSpPr txBox="1"/>
          <p:nvPr/>
        </p:nvSpPr>
        <p:spPr>
          <a:xfrm>
            <a:off x="5950923" y="1585933"/>
            <a:ext cx="1191414" cy="11182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i="1" baseline="-25000">
                <a:solidFill>
                  <a:srgbClr val="0070C0"/>
                </a:solidFill>
              </a:rPr>
              <a:t>Expansion through building block analogue search</a:t>
            </a:r>
          </a:p>
        </p:txBody>
      </p:sp>
      <p:grpSp>
        <p:nvGrpSpPr>
          <p:cNvPr id="179" name="Group 178">
            <a:extLst>
              <a:ext uri="{FF2B5EF4-FFF2-40B4-BE49-F238E27FC236}">
                <a16:creationId xmlns:a16="http://schemas.microsoft.com/office/drawing/2014/main" id="{85F794DA-CCCA-9342-BAFE-D1181444B849}"/>
              </a:ext>
            </a:extLst>
          </p:cNvPr>
          <p:cNvGrpSpPr/>
          <p:nvPr/>
        </p:nvGrpSpPr>
        <p:grpSpPr>
          <a:xfrm>
            <a:off x="9007299" y="1344365"/>
            <a:ext cx="395862" cy="814701"/>
            <a:chOff x="13458744" y="6407643"/>
            <a:chExt cx="1241923" cy="2543300"/>
          </a:xfrm>
        </p:grpSpPr>
        <p:sp>
          <p:nvSpPr>
            <p:cNvPr id="180" name="Rectangle 179">
              <a:extLst>
                <a:ext uri="{FF2B5EF4-FFF2-40B4-BE49-F238E27FC236}">
                  <a16:creationId xmlns:a16="http://schemas.microsoft.com/office/drawing/2014/main" id="{E925386F-E70B-B1FA-5D87-2716016F7B56}"/>
                </a:ext>
              </a:extLst>
            </p:cNvPr>
            <p:cNvSpPr/>
            <p:nvPr/>
          </p:nvSpPr>
          <p:spPr>
            <a:xfrm>
              <a:off x="13458744" y="6407643"/>
              <a:ext cx="1241923" cy="166049"/>
            </a:xfrm>
            <a:prstGeom prst="rect">
              <a:avLst/>
            </a:prstGeom>
            <a:noFill/>
            <a:ln w="19050">
              <a:solidFill>
                <a:srgbClr val="0AA95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aseline="-25000"/>
            </a:p>
          </p:txBody>
        </p:sp>
        <p:sp>
          <p:nvSpPr>
            <p:cNvPr id="181" name="Rectangle 180">
              <a:extLst>
                <a:ext uri="{FF2B5EF4-FFF2-40B4-BE49-F238E27FC236}">
                  <a16:creationId xmlns:a16="http://schemas.microsoft.com/office/drawing/2014/main" id="{CBF30ACB-4C44-4C56-82CF-28FF4E7A56CF}"/>
                </a:ext>
              </a:extLst>
            </p:cNvPr>
            <p:cNvSpPr/>
            <p:nvPr/>
          </p:nvSpPr>
          <p:spPr>
            <a:xfrm>
              <a:off x="13458744" y="6566126"/>
              <a:ext cx="1241923" cy="166049"/>
            </a:xfrm>
            <a:prstGeom prst="rect">
              <a:avLst/>
            </a:prstGeom>
            <a:noFill/>
            <a:ln w="19050">
              <a:solidFill>
                <a:srgbClr val="0AA95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900" baseline="-25000"/>
            </a:p>
          </p:txBody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8CF72C84-1B32-A22E-6667-FD12E04E64C7}"/>
                </a:ext>
              </a:extLst>
            </p:cNvPr>
            <p:cNvSpPr/>
            <p:nvPr/>
          </p:nvSpPr>
          <p:spPr>
            <a:xfrm>
              <a:off x="13458744" y="6724610"/>
              <a:ext cx="1241923" cy="166049"/>
            </a:xfrm>
            <a:prstGeom prst="rect">
              <a:avLst/>
            </a:prstGeom>
            <a:noFill/>
            <a:ln w="19050">
              <a:solidFill>
                <a:srgbClr val="0AA95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aseline="-25000"/>
            </a:p>
          </p:txBody>
        </p:sp>
        <p:sp>
          <p:nvSpPr>
            <p:cNvPr id="183" name="Rectangle 182">
              <a:extLst>
                <a:ext uri="{FF2B5EF4-FFF2-40B4-BE49-F238E27FC236}">
                  <a16:creationId xmlns:a16="http://schemas.microsoft.com/office/drawing/2014/main" id="{4C7CF9DD-3141-7D3F-DAAF-3CA8D6CA24D2}"/>
                </a:ext>
              </a:extLst>
            </p:cNvPr>
            <p:cNvSpPr/>
            <p:nvPr/>
          </p:nvSpPr>
          <p:spPr>
            <a:xfrm>
              <a:off x="13458744" y="6883093"/>
              <a:ext cx="1241923" cy="166049"/>
            </a:xfrm>
            <a:prstGeom prst="rect">
              <a:avLst/>
            </a:prstGeom>
            <a:noFill/>
            <a:ln w="19050">
              <a:solidFill>
                <a:srgbClr val="0AA95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aseline="-25000"/>
            </a:p>
          </p:txBody>
        </p:sp>
        <p:sp>
          <p:nvSpPr>
            <p:cNvPr id="184" name="Rectangle 183">
              <a:extLst>
                <a:ext uri="{FF2B5EF4-FFF2-40B4-BE49-F238E27FC236}">
                  <a16:creationId xmlns:a16="http://schemas.microsoft.com/office/drawing/2014/main" id="{0DE834E5-1D48-B49A-69B6-D90B377FDA65}"/>
                </a:ext>
              </a:extLst>
            </p:cNvPr>
            <p:cNvSpPr/>
            <p:nvPr/>
          </p:nvSpPr>
          <p:spPr>
            <a:xfrm>
              <a:off x="13458744" y="7041577"/>
              <a:ext cx="1241923" cy="166049"/>
            </a:xfrm>
            <a:prstGeom prst="rect">
              <a:avLst/>
            </a:prstGeom>
            <a:noFill/>
            <a:ln w="19050">
              <a:solidFill>
                <a:srgbClr val="0AA95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aseline="-25000"/>
            </a:p>
          </p:txBody>
        </p:sp>
        <p:sp>
          <p:nvSpPr>
            <p:cNvPr id="185" name="Rectangle 184">
              <a:extLst>
                <a:ext uri="{FF2B5EF4-FFF2-40B4-BE49-F238E27FC236}">
                  <a16:creationId xmlns:a16="http://schemas.microsoft.com/office/drawing/2014/main" id="{467C964A-1F3F-AE08-13B3-D0CE5A4EDE53}"/>
                </a:ext>
              </a:extLst>
            </p:cNvPr>
            <p:cNvSpPr/>
            <p:nvPr/>
          </p:nvSpPr>
          <p:spPr>
            <a:xfrm>
              <a:off x="13458744" y="7200060"/>
              <a:ext cx="1241923" cy="166049"/>
            </a:xfrm>
            <a:prstGeom prst="rect">
              <a:avLst/>
            </a:prstGeom>
            <a:noFill/>
            <a:ln w="19050">
              <a:solidFill>
                <a:srgbClr val="0AA95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aseline="-25000"/>
            </a:p>
          </p:txBody>
        </p:sp>
        <p:sp>
          <p:nvSpPr>
            <p:cNvPr id="186" name="Rectangle 185">
              <a:extLst>
                <a:ext uri="{FF2B5EF4-FFF2-40B4-BE49-F238E27FC236}">
                  <a16:creationId xmlns:a16="http://schemas.microsoft.com/office/drawing/2014/main" id="{8E868AA9-06C7-ED0B-8A74-63F9153641B1}"/>
                </a:ext>
              </a:extLst>
            </p:cNvPr>
            <p:cNvSpPr/>
            <p:nvPr/>
          </p:nvSpPr>
          <p:spPr>
            <a:xfrm>
              <a:off x="13458744" y="7358543"/>
              <a:ext cx="1241923" cy="166049"/>
            </a:xfrm>
            <a:prstGeom prst="rect">
              <a:avLst/>
            </a:prstGeom>
            <a:noFill/>
            <a:ln w="19050">
              <a:solidFill>
                <a:srgbClr val="0AA95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aseline="-25000"/>
            </a:p>
          </p:txBody>
        </p:sp>
        <p:sp>
          <p:nvSpPr>
            <p:cNvPr id="187" name="Rectangle 186">
              <a:extLst>
                <a:ext uri="{FF2B5EF4-FFF2-40B4-BE49-F238E27FC236}">
                  <a16:creationId xmlns:a16="http://schemas.microsoft.com/office/drawing/2014/main" id="{695DC12D-53BA-866B-CB68-1128BF76D669}"/>
                </a:ext>
              </a:extLst>
            </p:cNvPr>
            <p:cNvSpPr/>
            <p:nvPr/>
          </p:nvSpPr>
          <p:spPr>
            <a:xfrm>
              <a:off x="13458744" y="7517027"/>
              <a:ext cx="1241923" cy="166049"/>
            </a:xfrm>
            <a:prstGeom prst="rect">
              <a:avLst/>
            </a:prstGeom>
            <a:noFill/>
            <a:ln w="19050">
              <a:solidFill>
                <a:srgbClr val="8FAA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aseline="-25000"/>
            </a:p>
          </p:txBody>
        </p:sp>
        <p:sp>
          <p:nvSpPr>
            <p:cNvPr id="188" name="Rectangle 187">
              <a:extLst>
                <a:ext uri="{FF2B5EF4-FFF2-40B4-BE49-F238E27FC236}">
                  <a16:creationId xmlns:a16="http://schemas.microsoft.com/office/drawing/2014/main" id="{0025BBF9-4E3C-75E3-3FCB-D00B1B8E6270}"/>
                </a:ext>
              </a:extLst>
            </p:cNvPr>
            <p:cNvSpPr/>
            <p:nvPr/>
          </p:nvSpPr>
          <p:spPr>
            <a:xfrm>
              <a:off x="13458744" y="7675510"/>
              <a:ext cx="1241923" cy="166049"/>
            </a:xfrm>
            <a:prstGeom prst="rect">
              <a:avLst/>
            </a:prstGeom>
            <a:noFill/>
            <a:ln w="19050">
              <a:solidFill>
                <a:srgbClr val="8FAA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aseline="-25000"/>
            </a:p>
          </p:txBody>
        </p:sp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22FD0588-11E7-7B65-AEF6-1CDFCD2A1459}"/>
                </a:ext>
              </a:extLst>
            </p:cNvPr>
            <p:cNvSpPr/>
            <p:nvPr/>
          </p:nvSpPr>
          <p:spPr>
            <a:xfrm>
              <a:off x="13458744" y="7833994"/>
              <a:ext cx="1241923" cy="166049"/>
            </a:xfrm>
            <a:prstGeom prst="rect">
              <a:avLst/>
            </a:prstGeom>
            <a:noFill/>
            <a:ln w="19050">
              <a:solidFill>
                <a:srgbClr val="8FAA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aseline="-25000"/>
            </a:p>
          </p:txBody>
        </p:sp>
        <p:sp>
          <p:nvSpPr>
            <p:cNvPr id="190" name="Rectangle 189">
              <a:extLst>
                <a:ext uri="{FF2B5EF4-FFF2-40B4-BE49-F238E27FC236}">
                  <a16:creationId xmlns:a16="http://schemas.microsoft.com/office/drawing/2014/main" id="{8A46471C-01B5-229B-020D-1329956367D7}"/>
                </a:ext>
              </a:extLst>
            </p:cNvPr>
            <p:cNvSpPr/>
            <p:nvPr/>
          </p:nvSpPr>
          <p:spPr>
            <a:xfrm>
              <a:off x="13458744" y="7992477"/>
              <a:ext cx="1241923" cy="166049"/>
            </a:xfrm>
            <a:prstGeom prst="rect">
              <a:avLst/>
            </a:prstGeom>
            <a:noFill/>
            <a:ln w="19050">
              <a:solidFill>
                <a:srgbClr val="8FAA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aseline="-25000"/>
            </a:p>
          </p:txBody>
        </p:sp>
        <p:sp>
          <p:nvSpPr>
            <p:cNvPr id="191" name="Rectangle 190">
              <a:extLst>
                <a:ext uri="{FF2B5EF4-FFF2-40B4-BE49-F238E27FC236}">
                  <a16:creationId xmlns:a16="http://schemas.microsoft.com/office/drawing/2014/main" id="{5782D0C9-D702-0DE8-89A2-1B1BAF00B9D6}"/>
                </a:ext>
              </a:extLst>
            </p:cNvPr>
            <p:cNvSpPr/>
            <p:nvPr/>
          </p:nvSpPr>
          <p:spPr>
            <a:xfrm>
              <a:off x="13458744" y="8150961"/>
              <a:ext cx="1241923" cy="166049"/>
            </a:xfrm>
            <a:prstGeom prst="rect">
              <a:avLst/>
            </a:prstGeom>
            <a:noFill/>
            <a:ln w="19050">
              <a:solidFill>
                <a:srgbClr val="8FAA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aseline="-25000"/>
            </a:p>
          </p:txBody>
        </p:sp>
        <p:sp>
          <p:nvSpPr>
            <p:cNvPr id="192" name="Rectangle 191">
              <a:extLst>
                <a:ext uri="{FF2B5EF4-FFF2-40B4-BE49-F238E27FC236}">
                  <a16:creationId xmlns:a16="http://schemas.microsoft.com/office/drawing/2014/main" id="{3B688633-8AD3-2149-8BC2-328377172582}"/>
                </a:ext>
              </a:extLst>
            </p:cNvPr>
            <p:cNvSpPr/>
            <p:nvPr/>
          </p:nvSpPr>
          <p:spPr>
            <a:xfrm>
              <a:off x="13458744" y="8309444"/>
              <a:ext cx="1241923" cy="166049"/>
            </a:xfrm>
            <a:prstGeom prst="rect">
              <a:avLst/>
            </a:prstGeom>
            <a:noFill/>
            <a:ln w="19050">
              <a:solidFill>
                <a:srgbClr val="8FAA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aseline="-25000"/>
            </a:p>
          </p:txBody>
        </p:sp>
        <p:sp>
          <p:nvSpPr>
            <p:cNvPr id="193" name="Rectangle 192">
              <a:extLst>
                <a:ext uri="{FF2B5EF4-FFF2-40B4-BE49-F238E27FC236}">
                  <a16:creationId xmlns:a16="http://schemas.microsoft.com/office/drawing/2014/main" id="{CF03B672-2564-43EF-4273-151918BD8410}"/>
                </a:ext>
              </a:extLst>
            </p:cNvPr>
            <p:cNvSpPr/>
            <p:nvPr/>
          </p:nvSpPr>
          <p:spPr>
            <a:xfrm>
              <a:off x="13458744" y="8467927"/>
              <a:ext cx="1241923" cy="166049"/>
            </a:xfrm>
            <a:prstGeom prst="rect">
              <a:avLst/>
            </a:prstGeom>
            <a:noFill/>
            <a:ln w="19050">
              <a:solidFill>
                <a:srgbClr val="8FAA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aseline="-25000"/>
            </a:p>
          </p:txBody>
        </p:sp>
        <p:sp>
          <p:nvSpPr>
            <p:cNvPr id="194" name="Rectangle 193">
              <a:extLst>
                <a:ext uri="{FF2B5EF4-FFF2-40B4-BE49-F238E27FC236}">
                  <a16:creationId xmlns:a16="http://schemas.microsoft.com/office/drawing/2014/main" id="{58746C1D-9AFB-A23A-4475-D19AFD22E53A}"/>
                </a:ext>
              </a:extLst>
            </p:cNvPr>
            <p:cNvSpPr/>
            <p:nvPr/>
          </p:nvSpPr>
          <p:spPr>
            <a:xfrm>
              <a:off x="13458744" y="8626411"/>
              <a:ext cx="1241923" cy="166049"/>
            </a:xfrm>
            <a:prstGeom prst="rect">
              <a:avLst/>
            </a:prstGeom>
            <a:noFill/>
            <a:ln w="19050">
              <a:solidFill>
                <a:srgbClr val="CB232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aseline="-25000"/>
            </a:p>
          </p:txBody>
        </p:sp>
        <p:sp>
          <p:nvSpPr>
            <p:cNvPr id="195" name="Rectangle 194">
              <a:extLst>
                <a:ext uri="{FF2B5EF4-FFF2-40B4-BE49-F238E27FC236}">
                  <a16:creationId xmlns:a16="http://schemas.microsoft.com/office/drawing/2014/main" id="{5578D97A-B1D2-A501-4CCF-5EB73C6D265D}"/>
                </a:ext>
              </a:extLst>
            </p:cNvPr>
            <p:cNvSpPr/>
            <p:nvPr/>
          </p:nvSpPr>
          <p:spPr>
            <a:xfrm>
              <a:off x="13458744" y="8784894"/>
              <a:ext cx="1241923" cy="166049"/>
            </a:xfrm>
            <a:prstGeom prst="rect">
              <a:avLst/>
            </a:prstGeom>
            <a:noFill/>
            <a:ln w="19050">
              <a:solidFill>
                <a:srgbClr val="CB232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aseline="-25000"/>
            </a:p>
          </p:txBody>
        </p:sp>
      </p:grp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ED3A5787-96CA-F62F-A40F-FFC8F63E3169}"/>
              </a:ext>
            </a:extLst>
          </p:cNvPr>
          <p:cNvGrpSpPr/>
          <p:nvPr/>
        </p:nvGrpSpPr>
        <p:grpSpPr>
          <a:xfrm>
            <a:off x="9007299" y="2356830"/>
            <a:ext cx="395862" cy="814701"/>
            <a:chOff x="13458744" y="6407643"/>
            <a:chExt cx="1241923" cy="2543300"/>
          </a:xfrm>
        </p:grpSpPr>
        <p:sp>
          <p:nvSpPr>
            <p:cNvPr id="197" name="Rectangle 196">
              <a:extLst>
                <a:ext uri="{FF2B5EF4-FFF2-40B4-BE49-F238E27FC236}">
                  <a16:creationId xmlns:a16="http://schemas.microsoft.com/office/drawing/2014/main" id="{D4646D97-3013-6474-D4A1-CA6F00C2CA3E}"/>
                </a:ext>
              </a:extLst>
            </p:cNvPr>
            <p:cNvSpPr/>
            <p:nvPr/>
          </p:nvSpPr>
          <p:spPr>
            <a:xfrm>
              <a:off x="13458744" y="6407643"/>
              <a:ext cx="1241923" cy="166049"/>
            </a:xfrm>
            <a:prstGeom prst="rect">
              <a:avLst/>
            </a:prstGeom>
            <a:noFill/>
            <a:ln w="19050">
              <a:solidFill>
                <a:srgbClr val="0AA95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aseline="-25000"/>
            </a:p>
          </p:txBody>
        </p:sp>
        <p:sp>
          <p:nvSpPr>
            <p:cNvPr id="198" name="Rectangle 197">
              <a:extLst>
                <a:ext uri="{FF2B5EF4-FFF2-40B4-BE49-F238E27FC236}">
                  <a16:creationId xmlns:a16="http://schemas.microsoft.com/office/drawing/2014/main" id="{6D543EC4-EF63-F3D2-6405-B1E0E37AD943}"/>
                </a:ext>
              </a:extLst>
            </p:cNvPr>
            <p:cNvSpPr/>
            <p:nvPr/>
          </p:nvSpPr>
          <p:spPr>
            <a:xfrm>
              <a:off x="13458744" y="6566126"/>
              <a:ext cx="1241923" cy="166049"/>
            </a:xfrm>
            <a:prstGeom prst="rect">
              <a:avLst/>
            </a:prstGeom>
            <a:noFill/>
            <a:ln w="19050">
              <a:solidFill>
                <a:srgbClr val="0AA95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900" baseline="-25000"/>
            </a:p>
          </p:txBody>
        </p:sp>
        <p:sp>
          <p:nvSpPr>
            <p:cNvPr id="199" name="Rectangle 198">
              <a:extLst>
                <a:ext uri="{FF2B5EF4-FFF2-40B4-BE49-F238E27FC236}">
                  <a16:creationId xmlns:a16="http://schemas.microsoft.com/office/drawing/2014/main" id="{8FAFF5C8-328B-88F8-64A4-6227F11F57B3}"/>
                </a:ext>
              </a:extLst>
            </p:cNvPr>
            <p:cNvSpPr/>
            <p:nvPr/>
          </p:nvSpPr>
          <p:spPr>
            <a:xfrm>
              <a:off x="13458744" y="6724610"/>
              <a:ext cx="1241923" cy="166049"/>
            </a:xfrm>
            <a:prstGeom prst="rect">
              <a:avLst/>
            </a:prstGeom>
            <a:noFill/>
            <a:ln w="19050">
              <a:solidFill>
                <a:srgbClr val="0AA95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aseline="-25000"/>
            </a:p>
          </p:txBody>
        </p:sp>
        <p:sp>
          <p:nvSpPr>
            <p:cNvPr id="200" name="Rectangle 199">
              <a:extLst>
                <a:ext uri="{FF2B5EF4-FFF2-40B4-BE49-F238E27FC236}">
                  <a16:creationId xmlns:a16="http://schemas.microsoft.com/office/drawing/2014/main" id="{EF42111A-7676-E532-3677-DDFF03A370C2}"/>
                </a:ext>
              </a:extLst>
            </p:cNvPr>
            <p:cNvSpPr/>
            <p:nvPr/>
          </p:nvSpPr>
          <p:spPr>
            <a:xfrm>
              <a:off x="13458744" y="6883093"/>
              <a:ext cx="1241923" cy="166049"/>
            </a:xfrm>
            <a:prstGeom prst="rect">
              <a:avLst/>
            </a:prstGeom>
            <a:noFill/>
            <a:ln w="19050">
              <a:solidFill>
                <a:srgbClr val="0AA95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aseline="-25000"/>
            </a:p>
          </p:txBody>
        </p:sp>
        <p:sp>
          <p:nvSpPr>
            <p:cNvPr id="201" name="Rectangle 200">
              <a:extLst>
                <a:ext uri="{FF2B5EF4-FFF2-40B4-BE49-F238E27FC236}">
                  <a16:creationId xmlns:a16="http://schemas.microsoft.com/office/drawing/2014/main" id="{D2BC8EEE-A76E-0005-93AA-B25DFBE04677}"/>
                </a:ext>
              </a:extLst>
            </p:cNvPr>
            <p:cNvSpPr/>
            <p:nvPr/>
          </p:nvSpPr>
          <p:spPr>
            <a:xfrm>
              <a:off x="13458744" y="7041577"/>
              <a:ext cx="1241923" cy="166049"/>
            </a:xfrm>
            <a:prstGeom prst="rect">
              <a:avLst/>
            </a:prstGeom>
            <a:noFill/>
            <a:ln w="19050">
              <a:solidFill>
                <a:srgbClr val="0AA95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aseline="-25000"/>
            </a:p>
          </p:txBody>
        </p:sp>
        <p:sp>
          <p:nvSpPr>
            <p:cNvPr id="202" name="Rectangle 201">
              <a:extLst>
                <a:ext uri="{FF2B5EF4-FFF2-40B4-BE49-F238E27FC236}">
                  <a16:creationId xmlns:a16="http://schemas.microsoft.com/office/drawing/2014/main" id="{E3C93BEF-1581-3C05-B1D6-E4782F15C598}"/>
                </a:ext>
              </a:extLst>
            </p:cNvPr>
            <p:cNvSpPr/>
            <p:nvPr/>
          </p:nvSpPr>
          <p:spPr>
            <a:xfrm>
              <a:off x="13458744" y="7200060"/>
              <a:ext cx="1241923" cy="166049"/>
            </a:xfrm>
            <a:prstGeom prst="rect">
              <a:avLst/>
            </a:prstGeom>
            <a:noFill/>
            <a:ln w="19050">
              <a:solidFill>
                <a:srgbClr val="0AA95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aseline="-25000"/>
            </a:p>
          </p:txBody>
        </p:sp>
        <p:sp>
          <p:nvSpPr>
            <p:cNvPr id="203" name="Rectangle 202">
              <a:extLst>
                <a:ext uri="{FF2B5EF4-FFF2-40B4-BE49-F238E27FC236}">
                  <a16:creationId xmlns:a16="http://schemas.microsoft.com/office/drawing/2014/main" id="{48740C25-0D39-F11E-ED0D-D1E8DDAE9608}"/>
                </a:ext>
              </a:extLst>
            </p:cNvPr>
            <p:cNvSpPr/>
            <p:nvPr/>
          </p:nvSpPr>
          <p:spPr>
            <a:xfrm>
              <a:off x="13458744" y="7358543"/>
              <a:ext cx="1241923" cy="166049"/>
            </a:xfrm>
            <a:prstGeom prst="rect">
              <a:avLst/>
            </a:prstGeom>
            <a:noFill/>
            <a:ln w="19050">
              <a:solidFill>
                <a:srgbClr val="0AA95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aseline="-25000"/>
            </a:p>
          </p:txBody>
        </p:sp>
        <p:sp>
          <p:nvSpPr>
            <p:cNvPr id="204" name="Rectangle 203">
              <a:extLst>
                <a:ext uri="{FF2B5EF4-FFF2-40B4-BE49-F238E27FC236}">
                  <a16:creationId xmlns:a16="http://schemas.microsoft.com/office/drawing/2014/main" id="{AA334B39-1B35-D4F7-8C29-6B5B17A1AE4D}"/>
                </a:ext>
              </a:extLst>
            </p:cNvPr>
            <p:cNvSpPr/>
            <p:nvPr/>
          </p:nvSpPr>
          <p:spPr>
            <a:xfrm>
              <a:off x="13458744" y="7517027"/>
              <a:ext cx="1241923" cy="166049"/>
            </a:xfrm>
            <a:prstGeom prst="rect">
              <a:avLst/>
            </a:prstGeom>
            <a:noFill/>
            <a:ln w="19050">
              <a:solidFill>
                <a:srgbClr val="8FAA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aseline="-25000"/>
            </a:p>
          </p:txBody>
        </p:sp>
        <p:sp>
          <p:nvSpPr>
            <p:cNvPr id="205" name="Rectangle 204">
              <a:extLst>
                <a:ext uri="{FF2B5EF4-FFF2-40B4-BE49-F238E27FC236}">
                  <a16:creationId xmlns:a16="http://schemas.microsoft.com/office/drawing/2014/main" id="{7C021184-E6C4-5DC8-E1D4-4C66C0015474}"/>
                </a:ext>
              </a:extLst>
            </p:cNvPr>
            <p:cNvSpPr/>
            <p:nvPr/>
          </p:nvSpPr>
          <p:spPr>
            <a:xfrm>
              <a:off x="13458744" y="7675510"/>
              <a:ext cx="1241923" cy="166049"/>
            </a:xfrm>
            <a:prstGeom prst="rect">
              <a:avLst/>
            </a:prstGeom>
            <a:noFill/>
            <a:ln w="19050">
              <a:solidFill>
                <a:srgbClr val="8FAA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aseline="-25000"/>
            </a:p>
          </p:txBody>
        </p:sp>
        <p:sp>
          <p:nvSpPr>
            <p:cNvPr id="206" name="Rectangle 205">
              <a:extLst>
                <a:ext uri="{FF2B5EF4-FFF2-40B4-BE49-F238E27FC236}">
                  <a16:creationId xmlns:a16="http://schemas.microsoft.com/office/drawing/2014/main" id="{361A3AED-61F3-2DDE-C6AA-B751AC3F7E64}"/>
                </a:ext>
              </a:extLst>
            </p:cNvPr>
            <p:cNvSpPr/>
            <p:nvPr/>
          </p:nvSpPr>
          <p:spPr>
            <a:xfrm>
              <a:off x="13458744" y="7833994"/>
              <a:ext cx="1241923" cy="166049"/>
            </a:xfrm>
            <a:prstGeom prst="rect">
              <a:avLst/>
            </a:prstGeom>
            <a:noFill/>
            <a:ln w="19050">
              <a:solidFill>
                <a:srgbClr val="8FAA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aseline="-25000"/>
            </a:p>
          </p:txBody>
        </p: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7246D24A-66CA-7DF3-6278-340A4E4C9495}"/>
                </a:ext>
              </a:extLst>
            </p:cNvPr>
            <p:cNvSpPr/>
            <p:nvPr/>
          </p:nvSpPr>
          <p:spPr>
            <a:xfrm>
              <a:off x="13458744" y="7992477"/>
              <a:ext cx="1241923" cy="166049"/>
            </a:xfrm>
            <a:prstGeom prst="rect">
              <a:avLst/>
            </a:prstGeom>
            <a:noFill/>
            <a:ln w="19050">
              <a:solidFill>
                <a:srgbClr val="8FAA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aseline="-25000"/>
            </a:p>
          </p:txBody>
        </p:sp>
        <p:sp>
          <p:nvSpPr>
            <p:cNvPr id="208" name="Rectangle 207">
              <a:extLst>
                <a:ext uri="{FF2B5EF4-FFF2-40B4-BE49-F238E27FC236}">
                  <a16:creationId xmlns:a16="http://schemas.microsoft.com/office/drawing/2014/main" id="{F5C93519-0A2E-2B11-95A1-4E633F2F809F}"/>
                </a:ext>
              </a:extLst>
            </p:cNvPr>
            <p:cNvSpPr/>
            <p:nvPr/>
          </p:nvSpPr>
          <p:spPr>
            <a:xfrm>
              <a:off x="13458744" y="8150961"/>
              <a:ext cx="1241923" cy="166049"/>
            </a:xfrm>
            <a:prstGeom prst="rect">
              <a:avLst/>
            </a:prstGeom>
            <a:noFill/>
            <a:ln w="19050">
              <a:solidFill>
                <a:srgbClr val="8FAA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aseline="-25000"/>
            </a:p>
          </p:txBody>
        </p:sp>
        <p:sp>
          <p:nvSpPr>
            <p:cNvPr id="209" name="Rectangle 208">
              <a:extLst>
                <a:ext uri="{FF2B5EF4-FFF2-40B4-BE49-F238E27FC236}">
                  <a16:creationId xmlns:a16="http://schemas.microsoft.com/office/drawing/2014/main" id="{4DB022EF-956C-EB50-72CE-7217B047F6CF}"/>
                </a:ext>
              </a:extLst>
            </p:cNvPr>
            <p:cNvSpPr/>
            <p:nvPr/>
          </p:nvSpPr>
          <p:spPr>
            <a:xfrm>
              <a:off x="13458744" y="8309444"/>
              <a:ext cx="1241923" cy="166049"/>
            </a:xfrm>
            <a:prstGeom prst="rect">
              <a:avLst/>
            </a:prstGeom>
            <a:noFill/>
            <a:ln w="19050">
              <a:solidFill>
                <a:srgbClr val="8FAA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aseline="-25000"/>
            </a:p>
          </p:txBody>
        </p:sp>
        <p:sp>
          <p:nvSpPr>
            <p:cNvPr id="210" name="Rectangle 209">
              <a:extLst>
                <a:ext uri="{FF2B5EF4-FFF2-40B4-BE49-F238E27FC236}">
                  <a16:creationId xmlns:a16="http://schemas.microsoft.com/office/drawing/2014/main" id="{E1F8B064-6CAC-30BC-3D75-476154CB9443}"/>
                </a:ext>
              </a:extLst>
            </p:cNvPr>
            <p:cNvSpPr/>
            <p:nvPr/>
          </p:nvSpPr>
          <p:spPr>
            <a:xfrm>
              <a:off x="13458744" y="8467927"/>
              <a:ext cx="1241923" cy="166049"/>
            </a:xfrm>
            <a:prstGeom prst="rect">
              <a:avLst/>
            </a:prstGeom>
            <a:noFill/>
            <a:ln w="19050">
              <a:solidFill>
                <a:srgbClr val="8FAA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aseline="-25000"/>
            </a:p>
          </p:txBody>
        </p:sp>
        <p:sp>
          <p:nvSpPr>
            <p:cNvPr id="211" name="Rectangle 210">
              <a:extLst>
                <a:ext uri="{FF2B5EF4-FFF2-40B4-BE49-F238E27FC236}">
                  <a16:creationId xmlns:a16="http://schemas.microsoft.com/office/drawing/2014/main" id="{4CA7AF4C-2437-2969-BF03-68F743F4FA09}"/>
                </a:ext>
              </a:extLst>
            </p:cNvPr>
            <p:cNvSpPr/>
            <p:nvPr/>
          </p:nvSpPr>
          <p:spPr>
            <a:xfrm>
              <a:off x="13458744" y="8626411"/>
              <a:ext cx="1241923" cy="166049"/>
            </a:xfrm>
            <a:prstGeom prst="rect">
              <a:avLst/>
            </a:prstGeom>
            <a:noFill/>
            <a:ln w="19050">
              <a:solidFill>
                <a:srgbClr val="CB232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aseline="-25000"/>
            </a:p>
          </p:txBody>
        </p:sp>
        <p:sp>
          <p:nvSpPr>
            <p:cNvPr id="212" name="Rectangle 211">
              <a:extLst>
                <a:ext uri="{FF2B5EF4-FFF2-40B4-BE49-F238E27FC236}">
                  <a16:creationId xmlns:a16="http://schemas.microsoft.com/office/drawing/2014/main" id="{DF63C99F-02FE-6C68-C916-69385660341D}"/>
                </a:ext>
              </a:extLst>
            </p:cNvPr>
            <p:cNvSpPr/>
            <p:nvPr/>
          </p:nvSpPr>
          <p:spPr>
            <a:xfrm>
              <a:off x="13458744" y="8784894"/>
              <a:ext cx="1241923" cy="166049"/>
            </a:xfrm>
            <a:prstGeom prst="rect">
              <a:avLst/>
            </a:prstGeom>
            <a:noFill/>
            <a:ln w="19050">
              <a:solidFill>
                <a:srgbClr val="CB232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aseline="-25000"/>
            </a:p>
          </p:txBody>
        </p:sp>
      </p:grpSp>
      <p:grpSp>
        <p:nvGrpSpPr>
          <p:cNvPr id="213" name="Group 212">
            <a:extLst>
              <a:ext uri="{FF2B5EF4-FFF2-40B4-BE49-F238E27FC236}">
                <a16:creationId xmlns:a16="http://schemas.microsoft.com/office/drawing/2014/main" id="{1D0ACF64-0DAD-3A0A-6FF5-A4271C543E2A}"/>
              </a:ext>
            </a:extLst>
          </p:cNvPr>
          <p:cNvGrpSpPr/>
          <p:nvPr/>
        </p:nvGrpSpPr>
        <p:grpSpPr>
          <a:xfrm>
            <a:off x="9007299" y="3472642"/>
            <a:ext cx="395862" cy="814701"/>
            <a:chOff x="13458744" y="6407643"/>
            <a:chExt cx="1241923" cy="2543300"/>
          </a:xfrm>
        </p:grpSpPr>
        <p:sp>
          <p:nvSpPr>
            <p:cNvPr id="214" name="Rectangle 213">
              <a:extLst>
                <a:ext uri="{FF2B5EF4-FFF2-40B4-BE49-F238E27FC236}">
                  <a16:creationId xmlns:a16="http://schemas.microsoft.com/office/drawing/2014/main" id="{15F66DF0-1B10-2216-6795-0375A18F26AF}"/>
                </a:ext>
              </a:extLst>
            </p:cNvPr>
            <p:cNvSpPr/>
            <p:nvPr/>
          </p:nvSpPr>
          <p:spPr>
            <a:xfrm>
              <a:off x="13458744" y="6407643"/>
              <a:ext cx="1241923" cy="166049"/>
            </a:xfrm>
            <a:prstGeom prst="rect">
              <a:avLst/>
            </a:prstGeom>
            <a:noFill/>
            <a:ln w="19050">
              <a:solidFill>
                <a:srgbClr val="0AA95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aseline="-25000"/>
            </a:p>
          </p:txBody>
        </p:sp>
        <p:sp>
          <p:nvSpPr>
            <p:cNvPr id="215" name="Rectangle 214">
              <a:extLst>
                <a:ext uri="{FF2B5EF4-FFF2-40B4-BE49-F238E27FC236}">
                  <a16:creationId xmlns:a16="http://schemas.microsoft.com/office/drawing/2014/main" id="{FEAE4412-1EFB-72D0-2C5A-25FFE97EEB1F}"/>
                </a:ext>
              </a:extLst>
            </p:cNvPr>
            <p:cNvSpPr/>
            <p:nvPr/>
          </p:nvSpPr>
          <p:spPr>
            <a:xfrm>
              <a:off x="13458744" y="6566126"/>
              <a:ext cx="1241923" cy="166049"/>
            </a:xfrm>
            <a:prstGeom prst="rect">
              <a:avLst/>
            </a:prstGeom>
            <a:noFill/>
            <a:ln w="19050">
              <a:solidFill>
                <a:srgbClr val="0AA95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900" baseline="-25000"/>
            </a:p>
          </p:txBody>
        </p:sp>
        <p:sp>
          <p:nvSpPr>
            <p:cNvPr id="216" name="Rectangle 215">
              <a:extLst>
                <a:ext uri="{FF2B5EF4-FFF2-40B4-BE49-F238E27FC236}">
                  <a16:creationId xmlns:a16="http://schemas.microsoft.com/office/drawing/2014/main" id="{9921DF5D-81F1-A6B7-A56A-E16657CD8F34}"/>
                </a:ext>
              </a:extLst>
            </p:cNvPr>
            <p:cNvSpPr/>
            <p:nvPr/>
          </p:nvSpPr>
          <p:spPr>
            <a:xfrm>
              <a:off x="13458744" y="6724610"/>
              <a:ext cx="1241923" cy="166049"/>
            </a:xfrm>
            <a:prstGeom prst="rect">
              <a:avLst/>
            </a:prstGeom>
            <a:noFill/>
            <a:ln w="19050">
              <a:solidFill>
                <a:srgbClr val="0AA95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aseline="-25000"/>
            </a:p>
          </p:txBody>
        </p:sp>
        <p:sp>
          <p:nvSpPr>
            <p:cNvPr id="217" name="Rectangle 216">
              <a:extLst>
                <a:ext uri="{FF2B5EF4-FFF2-40B4-BE49-F238E27FC236}">
                  <a16:creationId xmlns:a16="http://schemas.microsoft.com/office/drawing/2014/main" id="{73DECB07-D746-A2F0-6B7F-C73845656415}"/>
                </a:ext>
              </a:extLst>
            </p:cNvPr>
            <p:cNvSpPr/>
            <p:nvPr/>
          </p:nvSpPr>
          <p:spPr>
            <a:xfrm>
              <a:off x="13458744" y="6883093"/>
              <a:ext cx="1241923" cy="166049"/>
            </a:xfrm>
            <a:prstGeom prst="rect">
              <a:avLst/>
            </a:prstGeom>
            <a:noFill/>
            <a:ln w="19050">
              <a:solidFill>
                <a:srgbClr val="0AA95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aseline="-25000"/>
            </a:p>
          </p:txBody>
        </p:sp>
        <p:sp>
          <p:nvSpPr>
            <p:cNvPr id="218" name="Rectangle 217">
              <a:extLst>
                <a:ext uri="{FF2B5EF4-FFF2-40B4-BE49-F238E27FC236}">
                  <a16:creationId xmlns:a16="http://schemas.microsoft.com/office/drawing/2014/main" id="{219A6A8B-7B35-885B-7817-95A611DE4E73}"/>
                </a:ext>
              </a:extLst>
            </p:cNvPr>
            <p:cNvSpPr/>
            <p:nvPr/>
          </p:nvSpPr>
          <p:spPr>
            <a:xfrm>
              <a:off x="13458744" y="7041577"/>
              <a:ext cx="1241923" cy="166049"/>
            </a:xfrm>
            <a:prstGeom prst="rect">
              <a:avLst/>
            </a:prstGeom>
            <a:noFill/>
            <a:ln w="19050">
              <a:solidFill>
                <a:srgbClr val="0AA95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aseline="-25000"/>
            </a:p>
          </p:txBody>
        </p:sp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F355E446-716C-374E-F544-0597FDEFC4D2}"/>
                </a:ext>
              </a:extLst>
            </p:cNvPr>
            <p:cNvSpPr/>
            <p:nvPr/>
          </p:nvSpPr>
          <p:spPr>
            <a:xfrm>
              <a:off x="13458744" y="7200060"/>
              <a:ext cx="1241923" cy="166049"/>
            </a:xfrm>
            <a:prstGeom prst="rect">
              <a:avLst/>
            </a:prstGeom>
            <a:noFill/>
            <a:ln w="19050">
              <a:solidFill>
                <a:srgbClr val="0AA95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aseline="-25000"/>
            </a:p>
          </p:txBody>
        </p:sp>
        <p:sp>
          <p:nvSpPr>
            <p:cNvPr id="220" name="Rectangle 219">
              <a:extLst>
                <a:ext uri="{FF2B5EF4-FFF2-40B4-BE49-F238E27FC236}">
                  <a16:creationId xmlns:a16="http://schemas.microsoft.com/office/drawing/2014/main" id="{061C1233-C02D-9BFD-6C46-B5AC5C111D1A}"/>
                </a:ext>
              </a:extLst>
            </p:cNvPr>
            <p:cNvSpPr/>
            <p:nvPr/>
          </p:nvSpPr>
          <p:spPr>
            <a:xfrm>
              <a:off x="13458744" y="7358543"/>
              <a:ext cx="1241923" cy="166049"/>
            </a:xfrm>
            <a:prstGeom prst="rect">
              <a:avLst/>
            </a:prstGeom>
            <a:noFill/>
            <a:ln w="19050">
              <a:solidFill>
                <a:srgbClr val="0AA95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aseline="-25000"/>
            </a:p>
          </p:txBody>
        </p:sp>
        <p:sp>
          <p:nvSpPr>
            <p:cNvPr id="221" name="Rectangle 220">
              <a:extLst>
                <a:ext uri="{FF2B5EF4-FFF2-40B4-BE49-F238E27FC236}">
                  <a16:creationId xmlns:a16="http://schemas.microsoft.com/office/drawing/2014/main" id="{AFCC0444-7B9E-66AE-0DAA-7C934C174F01}"/>
                </a:ext>
              </a:extLst>
            </p:cNvPr>
            <p:cNvSpPr/>
            <p:nvPr/>
          </p:nvSpPr>
          <p:spPr>
            <a:xfrm>
              <a:off x="13458744" y="7517027"/>
              <a:ext cx="1241923" cy="166049"/>
            </a:xfrm>
            <a:prstGeom prst="rect">
              <a:avLst/>
            </a:prstGeom>
            <a:noFill/>
            <a:ln w="19050">
              <a:solidFill>
                <a:srgbClr val="8FAA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aseline="-25000"/>
            </a:p>
          </p:txBody>
        </p:sp>
        <p:sp>
          <p:nvSpPr>
            <p:cNvPr id="222" name="Rectangle 221">
              <a:extLst>
                <a:ext uri="{FF2B5EF4-FFF2-40B4-BE49-F238E27FC236}">
                  <a16:creationId xmlns:a16="http://schemas.microsoft.com/office/drawing/2014/main" id="{2C2324A0-908F-4241-8792-0107612CA2C2}"/>
                </a:ext>
              </a:extLst>
            </p:cNvPr>
            <p:cNvSpPr/>
            <p:nvPr/>
          </p:nvSpPr>
          <p:spPr>
            <a:xfrm>
              <a:off x="13458744" y="7675510"/>
              <a:ext cx="1241923" cy="166049"/>
            </a:xfrm>
            <a:prstGeom prst="rect">
              <a:avLst/>
            </a:prstGeom>
            <a:noFill/>
            <a:ln w="19050">
              <a:solidFill>
                <a:srgbClr val="8FAA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aseline="-25000"/>
            </a:p>
          </p:txBody>
        </p:sp>
        <p:sp>
          <p:nvSpPr>
            <p:cNvPr id="223" name="Rectangle 222">
              <a:extLst>
                <a:ext uri="{FF2B5EF4-FFF2-40B4-BE49-F238E27FC236}">
                  <a16:creationId xmlns:a16="http://schemas.microsoft.com/office/drawing/2014/main" id="{387DA687-4D5E-DB78-8ED6-1B29A5289AC4}"/>
                </a:ext>
              </a:extLst>
            </p:cNvPr>
            <p:cNvSpPr/>
            <p:nvPr/>
          </p:nvSpPr>
          <p:spPr>
            <a:xfrm>
              <a:off x="13458744" y="7833994"/>
              <a:ext cx="1241923" cy="166049"/>
            </a:xfrm>
            <a:prstGeom prst="rect">
              <a:avLst/>
            </a:prstGeom>
            <a:noFill/>
            <a:ln w="19050">
              <a:solidFill>
                <a:srgbClr val="8FAA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aseline="-25000"/>
            </a:p>
          </p:txBody>
        </p:sp>
        <p:sp>
          <p:nvSpPr>
            <p:cNvPr id="224" name="Rectangle 223">
              <a:extLst>
                <a:ext uri="{FF2B5EF4-FFF2-40B4-BE49-F238E27FC236}">
                  <a16:creationId xmlns:a16="http://schemas.microsoft.com/office/drawing/2014/main" id="{CCD5A670-4C51-7654-D429-627F094C8E33}"/>
                </a:ext>
              </a:extLst>
            </p:cNvPr>
            <p:cNvSpPr/>
            <p:nvPr/>
          </p:nvSpPr>
          <p:spPr>
            <a:xfrm>
              <a:off x="13458744" y="7992477"/>
              <a:ext cx="1241923" cy="166049"/>
            </a:xfrm>
            <a:prstGeom prst="rect">
              <a:avLst/>
            </a:prstGeom>
            <a:noFill/>
            <a:ln w="19050">
              <a:solidFill>
                <a:srgbClr val="8FAA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aseline="-25000"/>
            </a:p>
          </p:txBody>
        </p:sp>
        <p:sp>
          <p:nvSpPr>
            <p:cNvPr id="225" name="Rectangle 224">
              <a:extLst>
                <a:ext uri="{FF2B5EF4-FFF2-40B4-BE49-F238E27FC236}">
                  <a16:creationId xmlns:a16="http://schemas.microsoft.com/office/drawing/2014/main" id="{D0195715-7657-FA31-02D1-03651BC84D3D}"/>
                </a:ext>
              </a:extLst>
            </p:cNvPr>
            <p:cNvSpPr/>
            <p:nvPr/>
          </p:nvSpPr>
          <p:spPr>
            <a:xfrm>
              <a:off x="13458744" y="8150961"/>
              <a:ext cx="1241923" cy="166049"/>
            </a:xfrm>
            <a:prstGeom prst="rect">
              <a:avLst/>
            </a:prstGeom>
            <a:noFill/>
            <a:ln w="19050">
              <a:solidFill>
                <a:srgbClr val="8FAA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aseline="-25000"/>
            </a:p>
          </p:txBody>
        </p:sp>
        <p:sp>
          <p:nvSpPr>
            <p:cNvPr id="226" name="Rectangle 225">
              <a:extLst>
                <a:ext uri="{FF2B5EF4-FFF2-40B4-BE49-F238E27FC236}">
                  <a16:creationId xmlns:a16="http://schemas.microsoft.com/office/drawing/2014/main" id="{C2B61FE1-B17F-871C-7BC0-EE2BAEFFC8DD}"/>
                </a:ext>
              </a:extLst>
            </p:cNvPr>
            <p:cNvSpPr/>
            <p:nvPr/>
          </p:nvSpPr>
          <p:spPr>
            <a:xfrm>
              <a:off x="13458744" y="8309444"/>
              <a:ext cx="1241923" cy="166049"/>
            </a:xfrm>
            <a:prstGeom prst="rect">
              <a:avLst/>
            </a:prstGeom>
            <a:noFill/>
            <a:ln w="19050">
              <a:solidFill>
                <a:srgbClr val="8FAA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aseline="-25000"/>
            </a:p>
          </p:txBody>
        </p:sp>
        <p:sp>
          <p:nvSpPr>
            <p:cNvPr id="227" name="Rectangle 226">
              <a:extLst>
                <a:ext uri="{FF2B5EF4-FFF2-40B4-BE49-F238E27FC236}">
                  <a16:creationId xmlns:a16="http://schemas.microsoft.com/office/drawing/2014/main" id="{8BF29E34-F58C-CAD1-EDD3-54FA36F6E70A}"/>
                </a:ext>
              </a:extLst>
            </p:cNvPr>
            <p:cNvSpPr/>
            <p:nvPr/>
          </p:nvSpPr>
          <p:spPr>
            <a:xfrm>
              <a:off x="13458744" y="8467927"/>
              <a:ext cx="1241923" cy="166049"/>
            </a:xfrm>
            <a:prstGeom prst="rect">
              <a:avLst/>
            </a:prstGeom>
            <a:noFill/>
            <a:ln w="19050">
              <a:solidFill>
                <a:srgbClr val="8FAA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aseline="-25000"/>
            </a:p>
          </p:txBody>
        </p:sp>
        <p:sp>
          <p:nvSpPr>
            <p:cNvPr id="228" name="Rectangle 227">
              <a:extLst>
                <a:ext uri="{FF2B5EF4-FFF2-40B4-BE49-F238E27FC236}">
                  <a16:creationId xmlns:a16="http://schemas.microsoft.com/office/drawing/2014/main" id="{00B82984-BD5A-AF4D-0FF4-644000AA214D}"/>
                </a:ext>
              </a:extLst>
            </p:cNvPr>
            <p:cNvSpPr/>
            <p:nvPr/>
          </p:nvSpPr>
          <p:spPr>
            <a:xfrm>
              <a:off x="13458744" y="8626411"/>
              <a:ext cx="1241923" cy="166049"/>
            </a:xfrm>
            <a:prstGeom prst="rect">
              <a:avLst/>
            </a:prstGeom>
            <a:noFill/>
            <a:ln w="19050">
              <a:solidFill>
                <a:srgbClr val="CB232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aseline="-25000"/>
            </a:p>
          </p:txBody>
        </p:sp>
        <p:sp>
          <p:nvSpPr>
            <p:cNvPr id="229" name="Rectangle 228">
              <a:extLst>
                <a:ext uri="{FF2B5EF4-FFF2-40B4-BE49-F238E27FC236}">
                  <a16:creationId xmlns:a16="http://schemas.microsoft.com/office/drawing/2014/main" id="{170099EC-1FAA-8B66-2927-2655EEE729F9}"/>
                </a:ext>
              </a:extLst>
            </p:cNvPr>
            <p:cNvSpPr/>
            <p:nvPr/>
          </p:nvSpPr>
          <p:spPr>
            <a:xfrm>
              <a:off x="13458744" y="8784894"/>
              <a:ext cx="1241923" cy="166049"/>
            </a:xfrm>
            <a:prstGeom prst="rect">
              <a:avLst/>
            </a:prstGeom>
            <a:noFill/>
            <a:ln w="19050">
              <a:solidFill>
                <a:srgbClr val="CB232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aseline="-25000"/>
            </a:p>
          </p:txBody>
        </p:sp>
      </p:grpSp>
      <p:sp>
        <p:nvSpPr>
          <p:cNvPr id="230" name="TextBox 229">
            <a:extLst>
              <a:ext uri="{FF2B5EF4-FFF2-40B4-BE49-F238E27FC236}">
                <a16:creationId xmlns:a16="http://schemas.microsoft.com/office/drawing/2014/main" id="{0A20FBFC-CFF5-F703-CFD6-3873A3DE79CD}"/>
              </a:ext>
            </a:extLst>
          </p:cNvPr>
          <p:cNvSpPr txBox="1"/>
          <p:nvPr/>
        </p:nvSpPr>
        <p:spPr>
          <a:xfrm>
            <a:off x="7624493" y="1650816"/>
            <a:ext cx="14216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i="1" baseline="-25000">
                <a:solidFill>
                  <a:srgbClr val="0070C0"/>
                </a:solidFill>
              </a:rPr>
              <a:t>Review &amp; triage</a:t>
            </a:r>
          </a:p>
          <a:p>
            <a:pPr marL="285750" indent="-285750">
              <a:buFontTx/>
              <a:buChar char="-"/>
            </a:pPr>
            <a:r>
              <a:rPr lang="en-GB" b="1" i="1" baseline="-25000">
                <a:solidFill>
                  <a:srgbClr val="0AA952"/>
                </a:solidFill>
              </a:rPr>
              <a:t>CAR digitised</a:t>
            </a:r>
          </a:p>
          <a:p>
            <a:pPr marL="285750" indent="-285750">
              <a:buFontTx/>
              <a:buChar char="-"/>
            </a:pPr>
            <a:r>
              <a:rPr lang="en-GB" b="1" i="1" baseline="-25000">
                <a:solidFill>
                  <a:srgbClr val="8FAADC"/>
                </a:solidFill>
              </a:rPr>
              <a:t>Needs work</a:t>
            </a:r>
          </a:p>
          <a:p>
            <a:pPr marL="285750" indent="-285750">
              <a:buFontTx/>
              <a:buChar char="-"/>
            </a:pPr>
            <a:r>
              <a:rPr lang="en-GB" b="1" i="1" baseline="-25000">
                <a:solidFill>
                  <a:srgbClr val="CB2323"/>
                </a:solidFill>
              </a:rPr>
              <a:t>Reject</a:t>
            </a:r>
            <a:endParaRPr lang="en-GB" b="1" i="1" baseline="-25000">
              <a:solidFill>
                <a:srgbClr val="0070C0"/>
              </a:solidFill>
            </a:endParaRPr>
          </a:p>
        </p:txBody>
      </p:sp>
      <p:sp>
        <p:nvSpPr>
          <p:cNvPr id="231" name="Arrow: Right 230">
            <a:extLst>
              <a:ext uri="{FF2B5EF4-FFF2-40B4-BE49-F238E27FC236}">
                <a16:creationId xmlns:a16="http://schemas.microsoft.com/office/drawing/2014/main" id="{B4922230-B71F-F8E9-63C3-C023304315C6}"/>
              </a:ext>
            </a:extLst>
          </p:cNvPr>
          <p:cNvSpPr/>
          <p:nvPr/>
        </p:nvSpPr>
        <p:spPr>
          <a:xfrm>
            <a:off x="6076228" y="2677292"/>
            <a:ext cx="1021199" cy="2472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aseline="-25000"/>
          </a:p>
        </p:txBody>
      </p:sp>
      <p:sp>
        <p:nvSpPr>
          <p:cNvPr id="232" name="Arrow: Right 231">
            <a:extLst>
              <a:ext uri="{FF2B5EF4-FFF2-40B4-BE49-F238E27FC236}">
                <a16:creationId xmlns:a16="http://schemas.microsoft.com/office/drawing/2014/main" id="{1D289EA7-0D69-B35B-60C5-3A824B639252}"/>
              </a:ext>
            </a:extLst>
          </p:cNvPr>
          <p:cNvSpPr/>
          <p:nvPr/>
        </p:nvSpPr>
        <p:spPr>
          <a:xfrm>
            <a:off x="7789806" y="2671661"/>
            <a:ext cx="1021199" cy="2472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aseline="-25000"/>
          </a:p>
        </p:txBody>
      </p:sp>
      <p:sp>
        <p:nvSpPr>
          <p:cNvPr id="233" name="Arrow: Right 232">
            <a:extLst>
              <a:ext uri="{FF2B5EF4-FFF2-40B4-BE49-F238E27FC236}">
                <a16:creationId xmlns:a16="http://schemas.microsoft.com/office/drawing/2014/main" id="{C1FDED33-6FF9-0D9A-0E2A-542498C8A931}"/>
              </a:ext>
            </a:extLst>
          </p:cNvPr>
          <p:cNvSpPr/>
          <p:nvPr/>
        </p:nvSpPr>
        <p:spPr>
          <a:xfrm>
            <a:off x="9526354" y="2651856"/>
            <a:ext cx="1021199" cy="2472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aseline="-25000"/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5C927A11-C898-96F9-7861-CB7B0D0D7CA8}"/>
              </a:ext>
            </a:extLst>
          </p:cNvPr>
          <p:cNvSpPr txBox="1"/>
          <p:nvPr/>
        </p:nvSpPr>
        <p:spPr>
          <a:xfrm>
            <a:off x="9454308" y="1845258"/>
            <a:ext cx="11731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i="1" baseline="-25000">
                <a:solidFill>
                  <a:srgbClr val="0070C0"/>
                </a:solidFill>
              </a:rPr>
              <a:t>Order BBs and reaction optimisation</a:t>
            </a:r>
          </a:p>
        </p:txBody>
      </p:sp>
      <p:sp>
        <p:nvSpPr>
          <p:cNvPr id="235" name="Arrow: Right 234">
            <a:extLst>
              <a:ext uri="{FF2B5EF4-FFF2-40B4-BE49-F238E27FC236}">
                <a16:creationId xmlns:a16="http://schemas.microsoft.com/office/drawing/2014/main" id="{BB786D7B-75EF-C06E-6E66-6FF794AD4DD5}"/>
              </a:ext>
            </a:extLst>
          </p:cNvPr>
          <p:cNvSpPr/>
          <p:nvPr/>
        </p:nvSpPr>
        <p:spPr>
          <a:xfrm rot="5400000">
            <a:off x="11110370" y="2655926"/>
            <a:ext cx="329885" cy="22649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aseline="-25000"/>
          </a:p>
        </p:txBody>
      </p:sp>
      <p:pic>
        <p:nvPicPr>
          <p:cNvPr id="236" name="Picture 235" descr="Chart, line chart&#10;&#10;Description automatically generated">
            <a:extLst>
              <a:ext uri="{FF2B5EF4-FFF2-40B4-BE49-F238E27FC236}">
                <a16:creationId xmlns:a16="http://schemas.microsoft.com/office/drawing/2014/main" id="{FF3297F4-3917-64C5-88C2-38E0399A2A9C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0738030" y="3688527"/>
            <a:ext cx="1157904" cy="824336"/>
          </a:xfrm>
          <a:prstGeom prst="rect">
            <a:avLst/>
          </a:prstGeom>
        </p:spPr>
      </p:pic>
      <p:pic>
        <p:nvPicPr>
          <p:cNvPr id="237" name="Picture 4">
            <a:extLst>
              <a:ext uri="{FF2B5EF4-FFF2-40B4-BE49-F238E27FC236}">
                <a16:creationId xmlns:a16="http://schemas.microsoft.com/office/drawing/2014/main" id="{BA6760F0-6049-B97D-7793-F384630E83C1}"/>
              </a:ext>
            </a:extLst>
          </p:cNvPr>
          <p:cNvPicPr>
            <a:picLocks noChangeAspect="1"/>
          </p:cNvPicPr>
          <p:nvPr/>
        </p:nvPicPr>
        <p:blipFill rotWithShape="1">
          <a:blip r:embed="rId21"/>
          <a:srcRect t="14134" b="16349"/>
          <a:stretch/>
        </p:blipFill>
        <p:spPr>
          <a:xfrm>
            <a:off x="10704397" y="2957352"/>
            <a:ext cx="1173171" cy="699722"/>
          </a:xfrm>
          <a:prstGeom prst="rect">
            <a:avLst/>
          </a:prstGeom>
        </p:spPr>
      </p:pic>
      <p:sp>
        <p:nvSpPr>
          <p:cNvPr id="238" name="TextBox 237">
            <a:extLst>
              <a:ext uri="{FF2B5EF4-FFF2-40B4-BE49-F238E27FC236}">
                <a16:creationId xmlns:a16="http://schemas.microsoft.com/office/drawing/2014/main" id="{F6AAB224-9F66-5777-9503-0190C5EC70B0}"/>
              </a:ext>
            </a:extLst>
          </p:cNvPr>
          <p:cNvSpPr txBox="1"/>
          <p:nvPr/>
        </p:nvSpPr>
        <p:spPr>
          <a:xfrm>
            <a:off x="10765529" y="4136326"/>
            <a:ext cx="11731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b="1" i="1" baseline="-25000">
                <a:solidFill>
                  <a:srgbClr val="0070C0"/>
                </a:solidFill>
              </a:rPr>
              <a:t>Structure and biophysics</a:t>
            </a:r>
          </a:p>
        </p:txBody>
      </p:sp>
      <p:sp>
        <p:nvSpPr>
          <p:cNvPr id="239" name="Rectangle 238">
            <a:extLst>
              <a:ext uri="{FF2B5EF4-FFF2-40B4-BE49-F238E27FC236}">
                <a16:creationId xmlns:a16="http://schemas.microsoft.com/office/drawing/2014/main" id="{A57B0AA7-E767-5A1B-7FA8-4000C75CD67C}"/>
              </a:ext>
            </a:extLst>
          </p:cNvPr>
          <p:cNvSpPr/>
          <p:nvPr/>
        </p:nvSpPr>
        <p:spPr>
          <a:xfrm>
            <a:off x="4717607" y="1153608"/>
            <a:ext cx="2988455" cy="3351869"/>
          </a:xfrm>
          <a:prstGeom prst="rect">
            <a:avLst/>
          </a:prstGeom>
          <a:solidFill>
            <a:schemeClr val="accent1">
              <a:lumMod val="20000"/>
              <a:lumOff val="80000"/>
              <a:alpha val="3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0" name="Oval 239">
            <a:extLst>
              <a:ext uri="{FF2B5EF4-FFF2-40B4-BE49-F238E27FC236}">
                <a16:creationId xmlns:a16="http://schemas.microsoft.com/office/drawing/2014/main" id="{4FB8324B-D2DD-2D9F-A0CD-177631831066}"/>
              </a:ext>
            </a:extLst>
          </p:cNvPr>
          <p:cNvSpPr/>
          <p:nvPr/>
        </p:nvSpPr>
        <p:spPr>
          <a:xfrm>
            <a:off x="1430949" y="5758465"/>
            <a:ext cx="133525" cy="136279"/>
          </a:xfrm>
          <a:prstGeom prst="ellipse">
            <a:avLst/>
          </a:prstGeom>
          <a:solidFill>
            <a:srgbClr val="FFC000">
              <a:alpha val="72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1" name="Oval 240">
            <a:extLst>
              <a:ext uri="{FF2B5EF4-FFF2-40B4-BE49-F238E27FC236}">
                <a16:creationId xmlns:a16="http://schemas.microsoft.com/office/drawing/2014/main" id="{77E846BD-4DB8-CBA0-E1CD-B46528EC4042}"/>
              </a:ext>
            </a:extLst>
          </p:cNvPr>
          <p:cNvSpPr/>
          <p:nvPr/>
        </p:nvSpPr>
        <p:spPr>
          <a:xfrm>
            <a:off x="10605664" y="5757177"/>
            <a:ext cx="133525" cy="136279"/>
          </a:xfrm>
          <a:prstGeom prst="ellipse">
            <a:avLst/>
          </a:prstGeom>
          <a:solidFill>
            <a:srgbClr val="FFC000">
              <a:alpha val="72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2" name="Oval 241">
            <a:extLst>
              <a:ext uri="{FF2B5EF4-FFF2-40B4-BE49-F238E27FC236}">
                <a16:creationId xmlns:a16="http://schemas.microsoft.com/office/drawing/2014/main" id="{1017718C-9F54-5A6B-D55B-46FF6E7BF5E3}"/>
              </a:ext>
            </a:extLst>
          </p:cNvPr>
          <p:cNvSpPr/>
          <p:nvPr/>
        </p:nvSpPr>
        <p:spPr>
          <a:xfrm>
            <a:off x="10926869" y="5194037"/>
            <a:ext cx="133525" cy="136279"/>
          </a:xfrm>
          <a:prstGeom prst="ellipse">
            <a:avLst/>
          </a:prstGeom>
          <a:solidFill>
            <a:srgbClr val="FF0000">
              <a:alpha val="42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3" name="Oval 242">
            <a:extLst>
              <a:ext uri="{FF2B5EF4-FFF2-40B4-BE49-F238E27FC236}">
                <a16:creationId xmlns:a16="http://schemas.microsoft.com/office/drawing/2014/main" id="{FC407FFD-6163-9654-4EC0-B5B106E90A84}"/>
              </a:ext>
            </a:extLst>
          </p:cNvPr>
          <p:cNvSpPr/>
          <p:nvPr/>
        </p:nvSpPr>
        <p:spPr>
          <a:xfrm>
            <a:off x="1748077" y="5204682"/>
            <a:ext cx="133525" cy="136279"/>
          </a:xfrm>
          <a:prstGeom prst="ellipse">
            <a:avLst/>
          </a:prstGeom>
          <a:solidFill>
            <a:srgbClr val="FF0000">
              <a:alpha val="42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4" name="Oval 243">
            <a:extLst>
              <a:ext uri="{FF2B5EF4-FFF2-40B4-BE49-F238E27FC236}">
                <a16:creationId xmlns:a16="http://schemas.microsoft.com/office/drawing/2014/main" id="{CEEC8750-2018-0BC8-00D2-CB00E56C7B8E}"/>
              </a:ext>
            </a:extLst>
          </p:cNvPr>
          <p:cNvSpPr/>
          <p:nvPr/>
        </p:nvSpPr>
        <p:spPr>
          <a:xfrm>
            <a:off x="618369" y="5195694"/>
            <a:ext cx="133525" cy="136279"/>
          </a:xfrm>
          <a:prstGeom prst="ellipse">
            <a:avLst/>
          </a:prstGeom>
          <a:solidFill>
            <a:srgbClr val="FF0000">
              <a:alpha val="42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5" name="Oval 244">
            <a:extLst>
              <a:ext uri="{FF2B5EF4-FFF2-40B4-BE49-F238E27FC236}">
                <a16:creationId xmlns:a16="http://schemas.microsoft.com/office/drawing/2014/main" id="{8A9E3C29-2AD8-457C-ACAD-33E372AD8894}"/>
              </a:ext>
            </a:extLst>
          </p:cNvPr>
          <p:cNvSpPr/>
          <p:nvPr/>
        </p:nvSpPr>
        <p:spPr>
          <a:xfrm>
            <a:off x="3091893" y="5194037"/>
            <a:ext cx="133525" cy="136279"/>
          </a:xfrm>
          <a:prstGeom prst="ellipse">
            <a:avLst/>
          </a:prstGeom>
          <a:solidFill>
            <a:srgbClr val="FF0000">
              <a:alpha val="42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6" name="TextBox 245">
            <a:extLst>
              <a:ext uri="{FF2B5EF4-FFF2-40B4-BE49-F238E27FC236}">
                <a16:creationId xmlns:a16="http://schemas.microsoft.com/office/drawing/2014/main" id="{FF0D98D8-1A83-C869-0CAF-E5E9B073BE2E}"/>
              </a:ext>
            </a:extLst>
          </p:cNvPr>
          <p:cNvSpPr txBox="1"/>
          <p:nvPr/>
        </p:nvSpPr>
        <p:spPr>
          <a:xfrm>
            <a:off x="9540802" y="6143046"/>
            <a:ext cx="20905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0" i="0" u="none" strike="noStrike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TRY-UNI-2eddb1ff-7</a:t>
            </a:r>
            <a:r>
              <a:rPr lang="en-GB"/>
              <a:t> </a:t>
            </a:r>
          </a:p>
        </p:txBody>
      </p:sp>
      <p:sp>
        <p:nvSpPr>
          <p:cNvPr id="247" name="Oval 246">
            <a:extLst>
              <a:ext uri="{FF2B5EF4-FFF2-40B4-BE49-F238E27FC236}">
                <a16:creationId xmlns:a16="http://schemas.microsoft.com/office/drawing/2014/main" id="{07AC3B62-6C87-AEEC-E0FA-66EDB79279FF}"/>
              </a:ext>
            </a:extLst>
          </p:cNvPr>
          <p:cNvSpPr/>
          <p:nvPr/>
        </p:nvSpPr>
        <p:spPr>
          <a:xfrm>
            <a:off x="1416234" y="5144081"/>
            <a:ext cx="133525" cy="136279"/>
          </a:xfrm>
          <a:prstGeom prst="ellipse">
            <a:avLst/>
          </a:prstGeom>
          <a:solidFill>
            <a:srgbClr val="70AD47">
              <a:alpha val="42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8" name="Oval 247">
            <a:extLst>
              <a:ext uri="{FF2B5EF4-FFF2-40B4-BE49-F238E27FC236}">
                <a16:creationId xmlns:a16="http://schemas.microsoft.com/office/drawing/2014/main" id="{6E6FC138-257F-5EFA-D6E3-ABA65B27294E}"/>
              </a:ext>
            </a:extLst>
          </p:cNvPr>
          <p:cNvSpPr/>
          <p:nvPr/>
        </p:nvSpPr>
        <p:spPr>
          <a:xfrm>
            <a:off x="1654359" y="5547730"/>
            <a:ext cx="133525" cy="136279"/>
          </a:xfrm>
          <a:prstGeom prst="ellipse">
            <a:avLst/>
          </a:prstGeom>
          <a:solidFill>
            <a:srgbClr val="70AD47">
              <a:alpha val="42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9" name="Oval 248">
            <a:extLst>
              <a:ext uri="{FF2B5EF4-FFF2-40B4-BE49-F238E27FC236}">
                <a16:creationId xmlns:a16="http://schemas.microsoft.com/office/drawing/2014/main" id="{166B3BBD-06B2-2E04-46BC-8E945B9978AB}"/>
              </a:ext>
            </a:extLst>
          </p:cNvPr>
          <p:cNvSpPr/>
          <p:nvPr/>
        </p:nvSpPr>
        <p:spPr>
          <a:xfrm>
            <a:off x="1198440" y="5529168"/>
            <a:ext cx="133525" cy="136279"/>
          </a:xfrm>
          <a:prstGeom prst="ellipse">
            <a:avLst/>
          </a:prstGeom>
          <a:solidFill>
            <a:srgbClr val="70AD47">
              <a:alpha val="42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0" name="Oval 249">
            <a:extLst>
              <a:ext uri="{FF2B5EF4-FFF2-40B4-BE49-F238E27FC236}">
                <a16:creationId xmlns:a16="http://schemas.microsoft.com/office/drawing/2014/main" id="{13EB2DAE-EAF5-8359-FB36-6DB59FBC8B37}"/>
              </a:ext>
            </a:extLst>
          </p:cNvPr>
          <p:cNvSpPr/>
          <p:nvPr/>
        </p:nvSpPr>
        <p:spPr>
          <a:xfrm>
            <a:off x="965080" y="5147265"/>
            <a:ext cx="133525" cy="136279"/>
          </a:xfrm>
          <a:prstGeom prst="ellipse">
            <a:avLst/>
          </a:prstGeom>
          <a:solidFill>
            <a:srgbClr val="70AD47">
              <a:alpha val="42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1" name="Oval 250">
            <a:extLst>
              <a:ext uri="{FF2B5EF4-FFF2-40B4-BE49-F238E27FC236}">
                <a16:creationId xmlns:a16="http://schemas.microsoft.com/office/drawing/2014/main" id="{551ADB60-B6B9-08E7-C183-6BE166AE3E5D}"/>
              </a:ext>
            </a:extLst>
          </p:cNvPr>
          <p:cNvSpPr/>
          <p:nvPr/>
        </p:nvSpPr>
        <p:spPr>
          <a:xfrm>
            <a:off x="2993049" y="5522419"/>
            <a:ext cx="133525" cy="136279"/>
          </a:xfrm>
          <a:prstGeom prst="ellipse">
            <a:avLst/>
          </a:prstGeom>
          <a:solidFill>
            <a:srgbClr val="70AD47">
              <a:alpha val="42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2" name="Oval 251">
            <a:extLst>
              <a:ext uri="{FF2B5EF4-FFF2-40B4-BE49-F238E27FC236}">
                <a16:creationId xmlns:a16="http://schemas.microsoft.com/office/drawing/2014/main" id="{F0DF20AA-6CC6-33EE-231D-7854FBD78402}"/>
              </a:ext>
            </a:extLst>
          </p:cNvPr>
          <p:cNvSpPr/>
          <p:nvPr/>
        </p:nvSpPr>
        <p:spPr>
          <a:xfrm>
            <a:off x="2574656" y="5264272"/>
            <a:ext cx="133525" cy="136279"/>
          </a:xfrm>
          <a:prstGeom prst="ellipse">
            <a:avLst/>
          </a:prstGeom>
          <a:solidFill>
            <a:srgbClr val="70AD47">
              <a:alpha val="42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3" name="Oval 252">
            <a:extLst>
              <a:ext uri="{FF2B5EF4-FFF2-40B4-BE49-F238E27FC236}">
                <a16:creationId xmlns:a16="http://schemas.microsoft.com/office/drawing/2014/main" id="{38C58AC3-D300-F3B3-AC00-50ED41F3E5E1}"/>
              </a:ext>
            </a:extLst>
          </p:cNvPr>
          <p:cNvSpPr/>
          <p:nvPr/>
        </p:nvSpPr>
        <p:spPr>
          <a:xfrm>
            <a:off x="2559544" y="5528513"/>
            <a:ext cx="133525" cy="136279"/>
          </a:xfrm>
          <a:prstGeom prst="ellipse">
            <a:avLst/>
          </a:prstGeom>
          <a:solidFill>
            <a:srgbClr val="70AD47">
              <a:alpha val="42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4" name="Oval 253">
            <a:extLst>
              <a:ext uri="{FF2B5EF4-FFF2-40B4-BE49-F238E27FC236}">
                <a16:creationId xmlns:a16="http://schemas.microsoft.com/office/drawing/2014/main" id="{C15B6C11-ABD9-3E39-917F-317F2D01D16D}"/>
              </a:ext>
            </a:extLst>
          </p:cNvPr>
          <p:cNvSpPr/>
          <p:nvPr/>
        </p:nvSpPr>
        <p:spPr>
          <a:xfrm>
            <a:off x="10609240" y="5140031"/>
            <a:ext cx="133525" cy="136279"/>
          </a:xfrm>
          <a:prstGeom prst="ellipse">
            <a:avLst/>
          </a:prstGeom>
          <a:solidFill>
            <a:srgbClr val="70AD47">
              <a:alpha val="42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5" name="Oval 254">
            <a:extLst>
              <a:ext uri="{FF2B5EF4-FFF2-40B4-BE49-F238E27FC236}">
                <a16:creationId xmlns:a16="http://schemas.microsoft.com/office/drawing/2014/main" id="{87D697E5-FBF2-1A7A-B7B7-5AA0123A9191}"/>
              </a:ext>
            </a:extLst>
          </p:cNvPr>
          <p:cNvSpPr/>
          <p:nvPr/>
        </p:nvSpPr>
        <p:spPr>
          <a:xfrm>
            <a:off x="10831867" y="5543680"/>
            <a:ext cx="133525" cy="136279"/>
          </a:xfrm>
          <a:prstGeom prst="ellipse">
            <a:avLst/>
          </a:prstGeom>
          <a:solidFill>
            <a:srgbClr val="70AD47">
              <a:alpha val="42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6" name="Oval 255">
            <a:extLst>
              <a:ext uri="{FF2B5EF4-FFF2-40B4-BE49-F238E27FC236}">
                <a16:creationId xmlns:a16="http://schemas.microsoft.com/office/drawing/2014/main" id="{98073F20-B987-88E3-6708-A7591D8B63AB}"/>
              </a:ext>
            </a:extLst>
          </p:cNvPr>
          <p:cNvSpPr/>
          <p:nvPr/>
        </p:nvSpPr>
        <p:spPr>
          <a:xfrm>
            <a:off x="10391446" y="5525118"/>
            <a:ext cx="133525" cy="136279"/>
          </a:xfrm>
          <a:prstGeom prst="ellipse">
            <a:avLst/>
          </a:prstGeom>
          <a:solidFill>
            <a:srgbClr val="70AD47">
              <a:alpha val="42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7" name="Oval 256">
            <a:extLst>
              <a:ext uri="{FF2B5EF4-FFF2-40B4-BE49-F238E27FC236}">
                <a16:creationId xmlns:a16="http://schemas.microsoft.com/office/drawing/2014/main" id="{B7CA20A4-6166-E426-360E-DC21055DD184}"/>
              </a:ext>
            </a:extLst>
          </p:cNvPr>
          <p:cNvSpPr/>
          <p:nvPr/>
        </p:nvSpPr>
        <p:spPr>
          <a:xfrm>
            <a:off x="10158086" y="5143215"/>
            <a:ext cx="133525" cy="136279"/>
          </a:xfrm>
          <a:prstGeom prst="ellipse">
            <a:avLst/>
          </a:prstGeom>
          <a:solidFill>
            <a:srgbClr val="70AD47">
              <a:alpha val="42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8" name="Oval 257">
            <a:extLst>
              <a:ext uri="{FF2B5EF4-FFF2-40B4-BE49-F238E27FC236}">
                <a16:creationId xmlns:a16="http://schemas.microsoft.com/office/drawing/2014/main" id="{2B5820A6-E203-5689-DFE0-4D878F24A609}"/>
              </a:ext>
            </a:extLst>
          </p:cNvPr>
          <p:cNvSpPr/>
          <p:nvPr/>
        </p:nvSpPr>
        <p:spPr>
          <a:xfrm>
            <a:off x="9443808" y="5545099"/>
            <a:ext cx="133525" cy="136279"/>
          </a:xfrm>
          <a:prstGeom prst="ellipse">
            <a:avLst/>
          </a:prstGeom>
          <a:solidFill>
            <a:srgbClr val="70AD47">
              <a:alpha val="42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9" name="Oval 258">
            <a:extLst>
              <a:ext uri="{FF2B5EF4-FFF2-40B4-BE49-F238E27FC236}">
                <a16:creationId xmlns:a16="http://schemas.microsoft.com/office/drawing/2014/main" id="{2572E4C1-6B52-C57D-06E8-1B037347B3E0}"/>
              </a:ext>
            </a:extLst>
          </p:cNvPr>
          <p:cNvSpPr/>
          <p:nvPr/>
        </p:nvSpPr>
        <p:spPr>
          <a:xfrm>
            <a:off x="8994418" y="5294701"/>
            <a:ext cx="133525" cy="136279"/>
          </a:xfrm>
          <a:prstGeom prst="ellipse">
            <a:avLst/>
          </a:prstGeom>
          <a:solidFill>
            <a:srgbClr val="70AD47">
              <a:alpha val="42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0" name="Oval 259">
            <a:extLst>
              <a:ext uri="{FF2B5EF4-FFF2-40B4-BE49-F238E27FC236}">
                <a16:creationId xmlns:a16="http://schemas.microsoft.com/office/drawing/2014/main" id="{3340BAF7-0971-B136-09DB-C58AE1AFB22A}"/>
              </a:ext>
            </a:extLst>
          </p:cNvPr>
          <p:cNvSpPr/>
          <p:nvPr/>
        </p:nvSpPr>
        <p:spPr>
          <a:xfrm>
            <a:off x="9010303" y="5543443"/>
            <a:ext cx="133525" cy="136279"/>
          </a:xfrm>
          <a:prstGeom prst="ellipse">
            <a:avLst/>
          </a:prstGeom>
          <a:solidFill>
            <a:srgbClr val="70AD47">
              <a:alpha val="42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1" name="Arrow: Up 260">
            <a:extLst>
              <a:ext uri="{FF2B5EF4-FFF2-40B4-BE49-F238E27FC236}">
                <a16:creationId xmlns:a16="http://schemas.microsoft.com/office/drawing/2014/main" id="{89F3A080-F861-153B-59D7-237E3D2D3138}"/>
              </a:ext>
            </a:extLst>
          </p:cNvPr>
          <p:cNvSpPr/>
          <p:nvPr/>
        </p:nvSpPr>
        <p:spPr>
          <a:xfrm>
            <a:off x="1416234" y="4682385"/>
            <a:ext cx="133525" cy="405950"/>
          </a:xfrm>
          <a:prstGeom prst="upArrow">
            <a:avLst/>
          </a:prstGeom>
          <a:solidFill>
            <a:srgbClr val="70AD4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2" name="Arrow: Up 261">
            <a:extLst>
              <a:ext uri="{FF2B5EF4-FFF2-40B4-BE49-F238E27FC236}">
                <a16:creationId xmlns:a16="http://schemas.microsoft.com/office/drawing/2014/main" id="{15E43CA4-B89B-5944-EEFC-F9727D1286E1}"/>
              </a:ext>
            </a:extLst>
          </p:cNvPr>
          <p:cNvSpPr/>
          <p:nvPr/>
        </p:nvSpPr>
        <p:spPr>
          <a:xfrm rot="7568946">
            <a:off x="1930554" y="5587513"/>
            <a:ext cx="133525" cy="405950"/>
          </a:xfrm>
          <a:prstGeom prst="upArrow">
            <a:avLst/>
          </a:prstGeom>
          <a:solidFill>
            <a:srgbClr val="70AD4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3" name="Arrow: Up 262">
            <a:extLst>
              <a:ext uri="{FF2B5EF4-FFF2-40B4-BE49-F238E27FC236}">
                <a16:creationId xmlns:a16="http://schemas.microsoft.com/office/drawing/2014/main" id="{E3F01956-7F66-FD79-D7DD-382619C2E609}"/>
              </a:ext>
            </a:extLst>
          </p:cNvPr>
          <p:cNvSpPr/>
          <p:nvPr/>
        </p:nvSpPr>
        <p:spPr>
          <a:xfrm>
            <a:off x="974639" y="4678721"/>
            <a:ext cx="133525" cy="405950"/>
          </a:xfrm>
          <a:prstGeom prst="upArrow">
            <a:avLst/>
          </a:prstGeom>
          <a:solidFill>
            <a:srgbClr val="70AD4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4" name="Arrow: Up 263">
            <a:extLst>
              <a:ext uri="{FF2B5EF4-FFF2-40B4-BE49-F238E27FC236}">
                <a16:creationId xmlns:a16="http://schemas.microsoft.com/office/drawing/2014/main" id="{623BF9DD-62D9-0838-9EEB-E17A78881FDE}"/>
              </a:ext>
            </a:extLst>
          </p:cNvPr>
          <p:cNvSpPr/>
          <p:nvPr/>
        </p:nvSpPr>
        <p:spPr>
          <a:xfrm rot="13562451">
            <a:off x="987598" y="5621023"/>
            <a:ext cx="133525" cy="405950"/>
          </a:xfrm>
          <a:prstGeom prst="upArrow">
            <a:avLst/>
          </a:prstGeom>
          <a:solidFill>
            <a:srgbClr val="70AD4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5" name="TextBox 264">
            <a:extLst>
              <a:ext uri="{FF2B5EF4-FFF2-40B4-BE49-F238E27FC236}">
                <a16:creationId xmlns:a16="http://schemas.microsoft.com/office/drawing/2014/main" id="{56CB53FF-0F2B-4364-CFE1-26F7840358A9}"/>
              </a:ext>
            </a:extLst>
          </p:cNvPr>
          <p:cNvSpPr txBox="1"/>
          <p:nvPr/>
        </p:nvSpPr>
        <p:spPr>
          <a:xfrm>
            <a:off x="162115" y="6568482"/>
            <a:ext cx="599307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b="1" i="1">
                <a:solidFill>
                  <a:srgbClr val="FF0000"/>
                </a:solidFill>
              </a:rPr>
              <a:t>Merge design and Manifold directed expansion points </a:t>
            </a:r>
          </a:p>
        </p:txBody>
      </p:sp>
      <p:sp>
        <p:nvSpPr>
          <p:cNvPr id="266" name="Oval 265">
            <a:extLst>
              <a:ext uri="{FF2B5EF4-FFF2-40B4-BE49-F238E27FC236}">
                <a16:creationId xmlns:a16="http://schemas.microsoft.com/office/drawing/2014/main" id="{C08959FF-1DBF-0322-11AB-C6103FCAABB5}"/>
              </a:ext>
            </a:extLst>
          </p:cNvPr>
          <p:cNvSpPr/>
          <p:nvPr/>
        </p:nvSpPr>
        <p:spPr>
          <a:xfrm>
            <a:off x="210067" y="6277073"/>
            <a:ext cx="304827" cy="285316"/>
          </a:xfrm>
          <a:prstGeom prst="ellipse">
            <a:avLst/>
          </a:prstGeom>
          <a:solidFill>
            <a:srgbClr val="FFC000">
              <a:alpha val="72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7" name="Oval 266">
            <a:extLst>
              <a:ext uri="{FF2B5EF4-FFF2-40B4-BE49-F238E27FC236}">
                <a16:creationId xmlns:a16="http://schemas.microsoft.com/office/drawing/2014/main" id="{9F63BCE3-3BF5-0BE0-8179-C04032C0D9EC}"/>
              </a:ext>
            </a:extLst>
          </p:cNvPr>
          <p:cNvSpPr/>
          <p:nvPr/>
        </p:nvSpPr>
        <p:spPr>
          <a:xfrm>
            <a:off x="2293925" y="6248682"/>
            <a:ext cx="304827" cy="285316"/>
          </a:xfrm>
          <a:prstGeom prst="ellipse">
            <a:avLst/>
          </a:prstGeom>
          <a:solidFill>
            <a:srgbClr val="FF949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8" name="Oval 267">
            <a:extLst>
              <a:ext uri="{FF2B5EF4-FFF2-40B4-BE49-F238E27FC236}">
                <a16:creationId xmlns:a16="http://schemas.microsoft.com/office/drawing/2014/main" id="{131DF664-6A02-38D7-6498-6A34EE17C300}"/>
              </a:ext>
            </a:extLst>
          </p:cNvPr>
          <p:cNvSpPr/>
          <p:nvPr/>
        </p:nvSpPr>
        <p:spPr>
          <a:xfrm>
            <a:off x="4317070" y="6244299"/>
            <a:ext cx="304827" cy="285316"/>
          </a:xfrm>
          <a:prstGeom prst="ellipse">
            <a:avLst/>
          </a:prstGeom>
          <a:solidFill>
            <a:srgbClr val="C3DDB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9" name="Oval 268">
            <a:extLst>
              <a:ext uri="{FF2B5EF4-FFF2-40B4-BE49-F238E27FC236}">
                <a16:creationId xmlns:a16="http://schemas.microsoft.com/office/drawing/2014/main" id="{3B4591A0-7D9C-9059-F15B-3995833CCFBB}"/>
              </a:ext>
            </a:extLst>
          </p:cNvPr>
          <p:cNvSpPr/>
          <p:nvPr/>
        </p:nvSpPr>
        <p:spPr>
          <a:xfrm>
            <a:off x="9814576" y="5221186"/>
            <a:ext cx="133525" cy="136279"/>
          </a:xfrm>
          <a:prstGeom prst="ellipse">
            <a:avLst/>
          </a:prstGeom>
          <a:solidFill>
            <a:srgbClr val="FF0000">
              <a:alpha val="42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96166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EA93C5-84C2-30E3-5D3F-3F0734695E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Fast Forward Fragments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73F18B-7E64-B64C-1BBA-96412E947E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45" t="19808" r="2178" b="6736"/>
          <a:stretch/>
        </p:blipFill>
        <p:spPr>
          <a:xfrm>
            <a:off x="445062" y="2477395"/>
            <a:ext cx="2889785" cy="637989"/>
          </a:xfrm>
          <a:prstGeom prst="roundRect">
            <a:avLst/>
          </a:prstGeom>
          <a:ln w="28575">
            <a:noFill/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90B95C1-2409-2BAF-0090-B345E1CF0C08}"/>
              </a:ext>
            </a:extLst>
          </p:cNvPr>
          <p:cNvSpPr/>
          <p:nvPr/>
        </p:nvSpPr>
        <p:spPr>
          <a:xfrm>
            <a:off x="6127275" y="2448478"/>
            <a:ext cx="1788339" cy="6958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ysClr val="windowText" lastClr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Elaborations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6DF4D54-C33C-643B-D21F-AFAAB521E14F}"/>
              </a:ext>
            </a:extLst>
          </p:cNvPr>
          <p:cNvSpPr/>
          <p:nvPr/>
        </p:nvSpPr>
        <p:spPr>
          <a:xfrm>
            <a:off x="6127273" y="3492213"/>
            <a:ext cx="1788339" cy="6958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ysClr val="windowText" lastClr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Sampling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74324E7-F278-EF70-6A2E-7734796933C1}"/>
              </a:ext>
            </a:extLst>
          </p:cNvPr>
          <p:cNvSpPr/>
          <p:nvPr/>
        </p:nvSpPr>
        <p:spPr>
          <a:xfrm>
            <a:off x="6127273" y="4539503"/>
            <a:ext cx="1788339" cy="6958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ysClr val="windowText" lastClr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Robotic Synthesis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2D0AB9B-41C7-D518-C04C-B2D7E9ECD443}"/>
              </a:ext>
            </a:extLst>
          </p:cNvPr>
          <p:cNvSpPr/>
          <p:nvPr/>
        </p:nvSpPr>
        <p:spPr>
          <a:xfrm>
            <a:off x="3589493" y="5573472"/>
            <a:ext cx="4326117" cy="6958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ysClr val="windowText" lastClr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Follow-Up Experiment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B38495F-3A4E-DABC-FB31-F497A5B8CBFB}"/>
              </a:ext>
            </a:extLst>
          </p:cNvPr>
          <p:cNvSpPr/>
          <p:nvPr/>
        </p:nvSpPr>
        <p:spPr>
          <a:xfrm>
            <a:off x="3589493" y="2448478"/>
            <a:ext cx="1788339" cy="6958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ysClr val="windowText" lastClr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Merges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D248823-B02F-4E87-CB41-D6492714F3F6}"/>
              </a:ext>
            </a:extLst>
          </p:cNvPr>
          <p:cNvSpPr/>
          <p:nvPr/>
        </p:nvSpPr>
        <p:spPr>
          <a:xfrm>
            <a:off x="3589493" y="1419769"/>
            <a:ext cx="1788339" cy="6958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ysClr val="windowText" lastClr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Fragments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CB33799-0C22-B5C6-12BA-59733C2C6697}"/>
              </a:ext>
            </a:extLst>
          </p:cNvPr>
          <p:cNvCxnSpPr>
            <a:cxnSpLocks/>
            <a:stCxn id="12" idx="2"/>
            <a:endCxn id="11" idx="0"/>
          </p:cNvCxnSpPr>
          <p:nvPr/>
        </p:nvCxnSpPr>
        <p:spPr>
          <a:xfrm>
            <a:off x="4483663" y="2115592"/>
            <a:ext cx="0" cy="332886"/>
          </a:xfrm>
          <a:prstGeom prst="straightConnector1">
            <a:avLst/>
          </a:prstGeom>
          <a:ln w="76200">
            <a:solidFill>
              <a:schemeClr val="bg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06036AD-B726-04AE-100A-17E6E4602A53}"/>
              </a:ext>
            </a:extLst>
          </p:cNvPr>
          <p:cNvCxnSpPr>
            <a:cxnSpLocks/>
            <a:stCxn id="11" idx="3"/>
            <a:endCxn id="7" idx="1"/>
          </p:cNvCxnSpPr>
          <p:nvPr/>
        </p:nvCxnSpPr>
        <p:spPr>
          <a:xfrm>
            <a:off x="5377832" y="2796390"/>
            <a:ext cx="749443" cy="0"/>
          </a:xfrm>
          <a:prstGeom prst="straightConnector1">
            <a:avLst/>
          </a:prstGeom>
          <a:ln w="76200">
            <a:solidFill>
              <a:schemeClr val="bg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BC16B55-4947-DA93-26EA-A59B01EA761F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 flipH="1">
            <a:off x="7021443" y="3144301"/>
            <a:ext cx="2" cy="347912"/>
          </a:xfrm>
          <a:prstGeom prst="straightConnector1">
            <a:avLst/>
          </a:prstGeom>
          <a:ln w="76200">
            <a:solidFill>
              <a:schemeClr val="bg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789F4D2-4748-FFFE-1AA7-EDE481A5E8E6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>
            <a:off x="7021443" y="4188036"/>
            <a:ext cx="0" cy="351467"/>
          </a:xfrm>
          <a:prstGeom prst="straightConnector1">
            <a:avLst/>
          </a:prstGeom>
          <a:ln w="76200">
            <a:solidFill>
              <a:schemeClr val="bg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9C908D4-BFFD-4159-F328-BD6988889681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7021443" y="5235326"/>
            <a:ext cx="0" cy="338146"/>
          </a:xfrm>
          <a:prstGeom prst="straightConnector1">
            <a:avLst/>
          </a:prstGeom>
          <a:ln w="76200">
            <a:solidFill>
              <a:schemeClr val="bg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DE67C14-B5BE-3709-997E-0EAD42E4A4CF}"/>
              </a:ext>
            </a:extLst>
          </p:cNvPr>
          <p:cNvCxnSpPr>
            <a:cxnSpLocks/>
            <a:stCxn id="11" idx="2"/>
          </p:cNvCxnSpPr>
          <p:nvPr/>
        </p:nvCxnSpPr>
        <p:spPr>
          <a:xfrm>
            <a:off x="4483663" y="3144301"/>
            <a:ext cx="0" cy="2429171"/>
          </a:xfrm>
          <a:prstGeom prst="straightConnector1">
            <a:avLst/>
          </a:prstGeom>
          <a:ln w="76200">
            <a:solidFill>
              <a:schemeClr val="bg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6" name="Group 65">
            <a:extLst>
              <a:ext uri="{FF2B5EF4-FFF2-40B4-BE49-F238E27FC236}">
                <a16:creationId xmlns:a16="http://schemas.microsoft.com/office/drawing/2014/main" id="{6F0553BF-6109-EEDD-7977-B1B5C421B179}"/>
              </a:ext>
            </a:extLst>
          </p:cNvPr>
          <p:cNvGrpSpPr/>
          <p:nvPr/>
        </p:nvGrpSpPr>
        <p:grpSpPr>
          <a:xfrm>
            <a:off x="407298" y="1405737"/>
            <a:ext cx="2965311" cy="709855"/>
            <a:chOff x="323042" y="2706542"/>
            <a:chExt cx="3261842" cy="780841"/>
          </a:xfrm>
        </p:grpSpPr>
        <p:sp>
          <p:nvSpPr>
            <p:cNvPr id="67" name="Rectangle: Rounded Corners 9">
              <a:extLst>
                <a:ext uri="{FF2B5EF4-FFF2-40B4-BE49-F238E27FC236}">
                  <a16:creationId xmlns:a16="http://schemas.microsoft.com/office/drawing/2014/main" id="{9F5EBFD8-0FAC-FABB-B500-FAD3D0D848A5}"/>
                </a:ext>
              </a:extLst>
            </p:cNvPr>
            <p:cNvSpPr/>
            <p:nvPr/>
          </p:nvSpPr>
          <p:spPr>
            <a:xfrm>
              <a:off x="323042" y="2706542"/>
              <a:ext cx="3261841" cy="780841"/>
            </a:xfrm>
            <a:prstGeom prst="roundRect">
              <a:avLst>
                <a:gd name="adj" fmla="val 10854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597FA6CA-2770-32C1-F131-C00FB1D454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065"/>
            <a:stretch/>
          </p:blipFill>
          <p:spPr bwMode="auto">
            <a:xfrm>
              <a:off x="323043" y="2718627"/>
              <a:ext cx="3261841" cy="768756"/>
            </a:xfrm>
            <a:prstGeom prst="roundRect">
              <a:avLst>
                <a:gd name="adj" fmla="val 31535"/>
              </a:avLst>
            </a:prstGeom>
            <a:noFill/>
            <a:ln>
              <a:noFill/>
            </a:ln>
          </p:spPr>
        </p:pic>
      </p:grpSp>
      <p:sp>
        <p:nvSpPr>
          <p:cNvPr id="72" name="Content Placeholder 2">
            <a:extLst>
              <a:ext uri="{FF2B5EF4-FFF2-40B4-BE49-F238E27FC236}">
                <a16:creationId xmlns:a16="http://schemas.microsoft.com/office/drawing/2014/main" id="{F0C218A4-7F99-18F3-738E-2C85A13F10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822" y="3252999"/>
            <a:ext cx="2889785" cy="698870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1800"/>
              <a:t>Med-chemists for design &amp; curation?</a:t>
            </a:r>
          </a:p>
        </p:txBody>
      </p:sp>
      <p:sp>
        <p:nvSpPr>
          <p:cNvPr id="73" name="Content Placeholder 2">
            <a:extLst>
              <a:ext uri="{FF2B5EF4-FFF2-40B4-BE49-F238E27FC236}">
                <a16:creationId xmlns:a16="http://schemas.microsoft.com/office/drawing/2014/main" id="{ACF00547-6218-C265-3FD0-5A837D7F44E3}"/>
              </a:ext>
            </a:extLst>
          </p:cNvPr>
          <p:cNvSpPr txBox="1">
            <a:spLocks/>
          </p:cNvSpPr>
          <p:nvPr/>
        </p:nvSpPr>
        <p:spPr>
          <a:xfrm>
            <a:off x="8056967" y="2443796"/>
            <a:ext cx="2889785" cy="6988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/>
              <a:t>Retro-synthetic elaboration with Syndirella</a:t>
            </a:r>
          </a:p>
        </p:txBody>
      </p:sp>
      <p:sp>
        <p:nvSpPr>
          <p:cNvPr id="74" name="Content Placeholder 2">
            <a:extLst>
              <a:ext uri="{FF2B5EF4-FFF2-40B4-BE49-F238E27FC236}">
                <a16:creationId xmlns:a16="http://schemas.microsoft.com/office/drawing/2014/main" id="{756AF9F6-3605-25C7-A864-8924DA3178EE}"/>
              </a:ext>
            </a:extLst>
          </p:cNvPr>
          <p:cNvSpPr txBox="1">
            <a:spLocks/>
          </p:cNvSpPr>
          <p:nvPr/>
        </p:nvSpPr>
        <p:spPr>
          <a:xfrm>
            <a:off x="8056967" y="3487668"/>
            <a:ext cx="2889785" cy="6988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/>
              <a:t>Interaction and cost driven selection with HIPPO</a:t>
            </a:r>
          </a:p>
        </p:txBody>
      </p:sp>
      <p:sp>
        <p:nvSpPr>
          <p:cNvPr id="75" name="Content Placeholder 2">
            <a:extLst>
              <a:ext uri="{FF2B5EF4-FFF2-40B4-BE49-F238E27FC236}">
                <a16:creationId xmlns:a16="http://schemas.microsoft.com/office/drawing/2014/main" id="{C6BCA8E9-B871-B0F7-2C93-6523333AECA5}"/>
              </a:ext>
            </a:extLst>
          </p:cNvPr>
          <p:cNvSpPr txBox="1">
            <a:spLocks/>
          </p:cNvSpPr>
          <p:nvPr/>
        </p:nvSpPr>
        <p:spPr>
          <a:xfrm>
            <a:off x="8056967" y="4539633"/>
            <a:ext cx="2889785" cy="6988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/>
              <a:t>Chemist Assisted Robotics platform at </a:t>
            </a:r>
            <a:r>
              <a:rPr lang="en-US" sz="1800" err="1"/>
              <a:t>RCaH</a:t>
            </a:r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746958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ustom 4">
      <a:dk1>
        <a:srgbClr val="000000"/>
      </a:dk1>
      <a:lt1>
        <a:srgbClr val="FFFFFF"/>
      </a:lt1>
      <a:dk2>
        <a:srgbClr val="254E96"/>
      </a:dk2>
      <a:lt2>
        <a:srgbClr val="E7E6E6"/>
      </a:lt2>
      <a:accent1>
        <a:srgbClr val="254E96"/>
      </a:accent1>
      <a:accent2>
        <a:srgbClr val="FF8737"/>
      </a:accent2>
      <a:accent3>
        <a:srgbClr val="FF2600"/>
      </a:accent3>
      <a:accent4>
        <a:srgbClr val="FFBF01"/>
      </a:accent4>
      <a:accent5>
        <a:srgbClr val="6AB9FF"/>
      </a:accent5>
      <a:accent6>
        <a:srgbClr val="008E00"/>
      </a:accent6>
      <a:hlink>
        <a:srgbClr val="0682FF"/>
      </a:hlink>
      <a:folHlink>
        <a:srgbClr val="FF87C4"/>
      </a:folHlink>
    </a:clrScheme>
    <a:fontScheme name="Gill Sans MT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dirty="0" smtClean="0">
            <a:latin typeface="Helvetica Neue" panose="02000503000000020004" pitchFamily="2" charset="0"/>
            <a:ea typeface="Helvetica Neue" panose="02000503000000020004" pitchFamily="2" charset="0"/>
            <a:cs typeface="Helvetica Neue" panose="02000503000000020004" pitchFamily="2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76200"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 anchor="ctr">
        <a:spAutoFit/>
      </a:bodyPr>
      <a:lstStyle>
        <a:defPPr algn="ctr">
          <a:defRPr dirty="0">
            <a:latin typeface="Helvetica Neue" panose="02000503000000020004" pitchFamily="2" charset="0"/>
            <a:ea typeface="Helvetica Neue" panose="02000503000000020004" pitchFamily="2" charset="0"/>
            <a:cs typeface="Helvetica Neue" panose="02000503000000020004" pitchFamily="2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9d27ba74-0100-4d0d-81ff-1d728dae8df6}" enabled="0" method="" siteId="{9d27ba74-0100-4d0d-81ff-1d728dae8df6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779</Words>
  <Application>Microsoft Office PowerPoint</Application>
  <PresentationFormat>Widescreen</PresentationFormat>
  <Paragraphs>197</Paragraphs>
  <Slides>21</Slides>
  <Notes>3</Notes>
  <HiddenSlides>1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0" baseType="lpstr">
      <vt:lpstr>Arial</vt:lpstr>
      <vt:lpstr>Calibri</vt:lpstr>
      <vt:lpstr>Helvetica</vt:lpstr>
      <vt:lpstr>Helvetica Neue</vt:lpstr>
      <vt:lpstr>HELVETICA NEUE LIGHT</vt:lpstr>
      <vt:lpstr>HELVETICA NEUE LIGHT</vt:lpstr>
      <vt:lpstr>Helvetica Neue Medium</vt:lpstr>
      <vt:lpstr>Helvetica Neue Thin</vt:lpstr>
      <vt:lpstr>Office Theme</vt:lpstr>
      <vt:lpstr>CHIKV Mac</vt:lpstr>
      <vt:lpstr>Fast Forward Fragments – structurally based follow-ups at scale</vt:lpstr>
      <vt:lpstr>FFF as a User offering</vt:lpstr>
      <vt:lpstr>Catalogues limit fragment merge exploration space </vt:lpstr>
      <vt:lpstr>PowerPoint Presentation</vt:lpstr>
      <vt:lpstr>PowerPoint Presentation</vt:lpstr>
      <vt:lpstr>PowerPoint Presentation</vt:lpstr>
      <vt:lpstr>PowerPoint Presentation</vt:lpstr>
      <vt:lpstr>Fast Forward Fragments</vt:lpstr>
      <vt:lpstr>Fragment Screen</vt:lpstr>
      <vt:lpstr>Algorithmic compound tagging</vt:lpstr>
      <vt:lpstr>Formulaic Pipeline</vt:lpstr>
      <vt:lpstr>Elaboration around merges</vt:lpstr>
      <vt:lpstr>Fragment Screen</vt:lpstr>
      <vt:lpstr>Fragment Screen</vt:lpstr>
      <vt:lpstr>Pose prediction</vt:lpstr>
      <vt:lpstr>FFF is driving fragment progression at XChem</vt:lpstr>
      <vt:lpstr>FFF is driving fragment progression at XChem</vt:lpstr>
      <vt:lpstr>Algorithmic Merges</vt:lpstr>
      <vt:lpstr>Jasmin’s Favourite Hits</vt:lpstr>
      <vt:lpstr>Potential merges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Winokan, Max (DLSLtd,RAL,LSCI)</dc:creator>
  <cp:lastModifiedBy>Hadia Almahli</cp:lastModifiedBy>
  <cp:revision>1</cp:revision>
  <cp:lastPrinted>2023-07-26T14:57:19Z</cp:lastPrinted>
  <dcterms:created xsi:type="dcterms:W3CDTF">2023-07-21T13:48:53Z</dcterms:created>
  <dcterms:modified xsi:type="dcterms:W3CDTF">2024-04-08T08:26:08Z</dcterms:modified>
</cp:coreProperties>
</file>